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7" r:id="rId2"/>
    <p:sldId id="256" r:id="rId3"/>
    <p:sldId id="257" r:id="rId4"/>
    <p:sldId id="258" r:id="rId5"/>
    <p:sldId id="260" r:id="rId6"/>
    <p:sldId id="259" r:id="rId7"/>
    <p:sldId id="261" r:id="rId8"/>
    <p:sldId id="270" r:id="rId9"/>
    <p:sldId id="271" r:id="rId10"/>
    <p:sldId id="262" r:id="rId11"/>
    <p:sldId id="263" r:id="rId12"/>
    <p:sldId id="265" r:id="rId13"/>
    <p:sldId id="266" r:id="rId14"/>
    <p:sldId id="273" r:id="rId15"/>
    <p:sldId id="264" r:id="rId16"/>
    <p:sldId id="272" r:id="rId17"/>
    <p:sldId id="267" r:id="rId18"/>
    <p:sldId id="268" r:id="rId19"/>
    <p:sldId id="269" r:id="rId20"/>
    <p:sldId id="274" r:id="rId21"/>
    <p:sldId id="275" r:id="rId22"/>
    <p:sldId id="276" r:id="rId23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8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44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5.wmf"/><Relationship Id="rId1" Type="http://schemas.openxmlformats.org/officeDocument/2006/relationships/image" Target="../media/image3.wmf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3.wmf"/><Relationship Id="rId1" Type="http://schemas.openxmlformats.org/officeDocument/2006/relationships/image" Target="../media/image11.wmf"/><Relationship Id="rId5" Type="http://schemas.openxmlformats.org/officeDocument/2006/relationships/image" Target="../media/image13.wmf"/><Relationship Id="rId4" Type="http://schemas.openxmlformats.org/officeDocument/2006/relationships/image" Target="../media/image12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6" Type="http://schemas.openxmlformats.org/officeDocument/2006/relationships/image" Target="../media/image22.wmf"/><Relationship Id="rId5" Type="http://schemas.openxmlformats.org/officeDocument/2006/relationships/image" Target="../media/image21.wmf"/><Relationship Id="rId4" Type="http://schemas.openxmlformats.org/officeDocument/2006/relationships/image" Target="../media/image20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7" Type="http://schemas.openxmlformats.org/officeDocument/2006/relationships/image" Target="../media/image28.wmf"/><Relationship Id="rId2" Type="http://schemas.openxmlformats.org/officeDocument/2006/relationships/image" Target="../media/image23.wmf"/><Relationship Id="rId1" Type="http://schemas.openxmlformats.org/officeDocument/2006/relationships/image" Target="../media/image5.wmf"/><Relationship Id="rId6" Type="http://schemas.openxmlformats.org/officeDocument/2006/relationships/image" Target="../media/image27.wmf"/><Relationship Id="rId5" Type="http://schemas.openxmlformats.org/officeDocument/2006/relationships/image" Target="../media/image26.wmf"/><Relationship Id="rId4" Type="http://schemas.openxmlformats.org/officeDocument/2006/relationships/image" Target="../media/image25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32.wmf"/><Relationship Id="rId3" Type="http://schemas.openxmlformats.org/officeDocument/2006/relationships/image" Target="../media/image29.wmf"/><Relationship Id="rId7" Type="http://schemas.openxmlformats.org/officeDocument/2006/relationships/image" Target="../media/image23.wmf"/><Relationship Id="rId2" Type="http://schemas.openxmlformats.org/officeDocument/2006/relationships/image" Target="../media/image5.wmf"/><Relationship Id="rId1" Type="http://schemas.openxmlformats.org/officeDocument/2006/relationships/image" Target="../media/image3.wmf"/><Relationship Id="rId6" Type="http://schemas.openxmlformats.org/officeDocument/2006/relationships/image" Target="../media/image31.wmf"/><Relationship Id="rId5" Type="http://schemas.openxmlformats.org/officeDocument/2006/relationships/image" Target="../media/image30.wmf"/><Relationship Id="rId4" Type="http://schemas.openxmlformats.org/officeDocument/2006/relationships/image" Target="../media/image11.wmf"/><Relationship Id="rId9" Type="http://schemas.openxmlformats.org/officeDocument/2006/relationships/image" Target="../media/image3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2E6858-2B57-42C1-A2B8-C9F2CB4F0EF6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78C4AF-2FFD-477B-9866-E302B3348FA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96F79C-CD9A-4686-A9BD-CAACE9A00AF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24B5B92B-8A38-4821-B2B2-2528071A9B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77C5321C-DDE7-4304-A38B-D0F99C54F72D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F8CC51-CC5F-4B43-8AED-F867A64AE4D4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A0174A-5F8C-48C5-9E69-D07AC7C2B7AC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24985C-25A7-4CA2-A07D-8928A622E4E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D05EFF-6A26-4BCC-92F5-94A2CA3A5A0F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9B377B-4CCD-4AB8-B520-E912C015671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CEDDDD-E0CB-4E1B-8F4F-9B7C814B323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35613F-17B0-4083-BDEE-0EAE70AFA02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31A378-9A0F-41EA-A413-9909D4D52784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18F0733-5926-4EEE-B6B2-04E97FF0CF13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0.bin"/><Relationship Id="rId3" Type="http://schemas.openxmlformats.org/officeDocument/2006/relationships/oleObject" Target="../embeddings/oleObject25.bin"/><Relationship Id="rId7" Type="http://schemas.openxmlformats.org/officeDocument/2006/relationships/oleObject" Target="../embeddings/oleObject29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8.bin"/><Relationship Id="rId5" Type="http://schemas.openxmlformats.org/officeDocument/2006/relationships/oleObject" Target="../embeddings/oleObject27.bin"/><Relationship Id="rId4" Type="http://schemas.openxmlformats.org/officeDocument/2006/relationships/oleObject" Target="../embeddings/oleObject26.bin"/><Relationship Id="rId9" Type="http://schemas.openxmlformats.org/officeDocument/2006/relationships/oleObject" Target="../embeddings/oleObject31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7.bin"/><Relationship Id="rId3" Type="http://schemas.openxmlformats.org/officeDocument/2006/relationships/oleObject" Target="../embeddings/oleObject32.bin"/><Relationship Id="rId7" Type="http://schemas.openxmlformats.org/officeDocument/2006/relationships/oleObject" Target="../embeddings/oleObject3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35.bin"/><Relationship Id="rId11" Type="http://schemas.openxmlformats.org/officeDocument/2006/relationships/oleObject" Target="../embeddings/oleObject40.bin"/><Relationship Id="rId5" Type="http://schemas.openxmlformats.org/officeDocument/2006/relationships/oleObject" Target="../embeddings/oleObject34.bin"/><Relationship Id="rId10" Type="http://schemas.openxmlformats.org/officeDocument/2006/relationships/oleObject" Target="../embeddings/oleObject39.bin"/><Relationship Id="rId4" Type="http://schemas.openxmlformats.org/officeDocument/2006/relationships/oleObject" Target="../embeddings/oleObject33.bin"/><Relationship Id="rId9" Type="http://schemas.openxmlformats.org/officeDocument/2006/relationships/oleObject" Target="../embeddings/oleObject38.bin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6.wmf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image" Target="../media/image7.wmf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Relationship Id="rId9" Type="http://schemas.openxmlformats.org/officeDocument/2006/relationships/oleObject" Target="../embeddings/oleObject6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3" Type="http://schemas.openxmlformats.org/officeDocument/2006/relationships/image" Target="../media/image7.wmf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9.bin"/><Relationship Id="rId5" Type="http://schemas.openxmlformats.org/officeDocument/2006/relationships/oleObject" Target="../embeddings/oleObject8.bin"/><Relationship Id="rId4" Type="http://schemas.openxmlformats.org/officeDocument/2006/relationships/oleObject" Target="../embeddings/oleObject7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.bin"/><Relationship Id="rId3" Type="http://schemas.openxmlformats.org/officeDocument/2006/relationships/image" Target="../media/image14.wmf"/><Relationship Id="rId7" Type="http://schemas.openxmlformats.org/officeDocument/2006/relationships/oleObject" Target="../embeddings/oleObject15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4.bin"/><Relationship Id="rId5" Type="http://schemas.openxmlformats.org/officeDocument/2006/relationships/oleObject" Target="../embeddings/oleObject13.bin"/><Relationship Id="rId4" Type="http://schemas.openxmlformats.org/officeDocument/2006/relationships/oleObject" Target="../embeddings/oleObject12.bin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18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4.bin"/><Relationship Id="rId3" Type="http://schemas.openxmlformats.org/officeDocument/2006/relationships/oleObject" Target="../embeddings/oleObject19.bin"/><Relationship Id="rId7" Type="http://schemas.openxmlformats.org/officeDocument/2006/relationships/oleObject" Target="../embeddings/oleObject2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2.bin"/><Relationship Id="rId5" Type="http://schemas.openxmlformats.org/officeDocument/2006/relationships/oleObject" Target="../embeddings/oleObject21.bin"/><Relationship Id="rId4" Type="http://schemas.openxmlformats.org/officeDocument/2006/relationships/oleObject" Target="../embeddings/oleObject20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Presentation of </a:t>
            </a:r>
            <a:r>
              <a:rPr lang="en-US" dirty="0" smtClean="0"/>
              <a:t>C</a:t>
            </a:r>
            <a:r>
              <a:rPr lang="en-US" dirty="0" smtClean="0"/>
              <a:t>oordinate Geometry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smtClean="0"/>
              <a:t>Design </a:t>
            </a:r>
            <a:r>
              <a:rPr lang="en-US" dirty="0" smtClean="0"/>
              <a:t>by Ms </a:t>
            </a:r>
            <a:r>
              <a:rPr lang="en-US" dirty="0" err="1" smtClean="0"/>
              <a:t>Sheema</a:t>
            </a:r>
            <a:r>
              <a:rPr lang="en-US" dirty="0" smtClean="0"/>
              <a:t> </a:t>
            </a:r>
            <a:r>
              <a:rPr lang="en-US" dirty="0" err="1" smtClean="0"/>
              <a:t>Aftab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-252413" y="260350"/>
            <a:ext cx="8229601" cy="1143000"/>
          </a:xfrm>
        </p:spPr>
        <p:txBody>
          <a:bodyPr/>
          <a:lstStyle/>
          <a:p>
            <a:r>
              <a:rPr lang="en-NZ"/>
              <a:t>Given gradient m and a point        </a:t>
            </a:r>
            <a:endParaRPr lang="en-GB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362950" cy="4525963"/>
          </a:xfrm>
        </p:spPr>
        <p:txBody>
          <a:bodyPr/>
          <a:lstStyle/>
          <a:p>
            <a:r>
              <a:rPr lang="en-NZ" sz="2800"/>
              <a:t>The equation of the line is</a:t>
            </a:r>
          </a:p>
          <a:p>
            <a:r>
              <a:rPr lang="en-NZ" sz="2800"/>
              <a:t>This is called the point-gradient formula.</a:t>
            </a:r>
          </a:p>
          <a:p>
            <a:r>
              <a:rPr lang="en-NZ" sz="2800"/>
              <a:t>Find the equation of the line that passes through (3,-2) with the gradient of 2. </a:t>
            </a:r>
            <a:endParaRPr lang="en-GB" sz="2800"/>
          </a:p>
        </p:txBody>
      </p:sp>
      <p:graphicFrame>
        <p:nvGraphicFramePr>
          <p:cNvPr id="21510" name="Object 6"/>
          <p:cNvGraphicFramePr>
            <a:graphicFrameLocks noChangeAspect="1"/>
          </p:cNvGraphicFramePr>
          <p:nvPr/>
        </p:nvGraphicFramePr>
        <p:xfrm>
          <a:off x="7524750" y="549275"/>
          <a:ext cx="1476375" cy="660400"/>
        </p:xfrm>
        <a:graphic>
          <a:graphicData uri="http://schemas.openxmlformats.org/presentationml/2006/ole">
            <p:oleObj spid="_x0000_s21510" name="Equation" r:id="rId3" imgW="482400" imgH="215640" progId="Equation.3">
              <p:embed/>
            </p:oleObj>
          </a:graphicData>
        </a:graphic>
      </p:graphicFrame>
      <p:graphicFrame>
        <p:nvGraphicFramePr>
          <p:cNvPr id="21511" name="Object 7"/>
          <p:cNvGraphicFramePr>
            <a:graphicFrameLocks noChangeAspect="1"/>
          </p:cNvGraphicFramePr>
          <p:nvPr>
            <p:ph sz="half" idx="2"/>
          </p:nvPr>
        </p:nvGraphicFramePr>
        <p:xfrm>
          <a:off x="5105400" y="1484313"/>
          <a:ext cx="4038600" cy="754062"/>
        </p:xfrm>
        <a:graphic>
          <a:graphicData uri="http://schemas.openxmlformats.org/presentationml/2006/ole">
            <p:oleObj spid="_x0000_s21511" name="Equation" r:id="rId4" imgW="1155600" imgH="215640" progId="Equation.3">
              <p:embed/>
            </p:oleObj>
          </a:graphicData>
        </a:graphic>
      </p:graphicFrame>
      <p:graphicFrame>
        <p:nvGraphicFramePr>
          <p:cNvPr id="21515" name="Object 11"/>
          <p:cNvGraphicFramePr>
            <a:graphicFrameLocks noChangeAspect="1"/>
          </p:cNvGraphicFramePr>
          <p:nvPr/>
        </p:nvGraphicFramePr>
        <p:xfrm>
          <a:off x="1116013" y="3644900"/>
          <a:ext cx="4038600" cy="754063"/>
        </p:xfrm>
        <a:graphic>
          <a:graphicData uri="http://schemas.openxmlformats.org/presentationml/2006/ole">
            <p:oleObj spid="_x0000_s21515" name="Equation" r:id="rId5" imgW="1155600" imgH="215640" progId="Equation.3">
              <p:embed/>
            </p:oleObj>
          </a:graphicData>
        </a:graphic>
      </p:graphicFrame>
      <p:graphicFrame>
        <p:nvGraphicFramePr>
          <p:cNvPr id="21518" name="Object 14"/>
          <p:cNvGraphicFramePr>
            <a:graphicFrameLocks noChangeAspect="1"/>
          </p:cNvGraphicFramePr>
          <p:nvPr/>
        </p:nvGraphicFramePr>
        <p:xfrm>
          <a:off x="1116013" y="4437063"/>
          <a:ext cx="3729037" cy="798512"/>
        </p:xfrm>
        <a:graphic>
          <a:graphicData uri="http://schemas.openxmlformats.org/presentationml/2006/ole">
            <p:oleObj spid="_x0000_s21518" name="Equation" r:id="rId6" imgW="1066680" imgH="228600" progId="Equation.3">
              <p:embed/>
            </p:oleObj>
          </a:graphicData>
        </a:graphic>
      </p:graphicFrame>
      <p:graphicFrame>
        <p:nvGraphicFramePr>
          <p:cNvPr id="21521" name="Object 17"/>
          <p:cNvGraphicFramePr>
            <a:graphicFrameLocks noChangeAspect="1"/>
          </p:cNvGraphicFramePr>
          <p:nvPr/>
        </p:nvGraphicFramePr>
        <p:xfrm>
          <a:off x="1403350" y="5229225"/>
          <a:ext cx="3106738" cy="709613"/>
        </p:xfrm>
        <a:graphic>
          <a:graphicData uri="http://schemas.openxmlformats.org/presentationml/2006/ole">
            <p:oleObj spid="_x0000_s21521" name="Equation" r:id="rId7" imgW="888840" imgH="203040" progId="Equation.3">
              <p:embed/>
            </p:oleObj>
          </a:graphicData>
        </a:graphic>
      </p:graphicFrame>
      <p:graphicFrame>
        <p:nvGraphicFramePr>
          <p:cNvPr id="21524" name="Object 20"/>
          <p:cNvGraphicFramePr>
            <a:graphicFrameLocks noChangeAspect="1"/>
          </p:cNvGraphicFramePr>
          <p:nvPr/>
        </p:nvGraphicFramePr>
        <p:xfrm>
          <a:off x="2195513" y="5805488"/>
          <a:ext cx="2308225" cy="709612"/>
        </p:xfrm>
        <a:graphic>
          <a:graphicData uri="http://schemas.openxmlformats.org/presentationml/2006/ole">
            <p:oleObj spid="_x0000_s21524" name="Equation" r:id="rId8" imgW="660240" imgH="203040" progId="Equation.3">
              <p:embed/>
            </p:oleObj>
          </a:graphicData>
        </a:graphic>
      </p:graphicFrame>
      <p:graphicFrame>
        <p:nvGraphicFramePr>
          <p:cNvPr id="21527" name="Object 23"/>
          <p:cNvGraphicFramePr>
            <a:graphicFrameLocks noChangeAspect="1"/>
          </p:cNvGraphicFramePr>
          <p:nvPr/>
        </p:nvGraphicFramePr>
        <p:xfrm>
          <a:off x="5580063" y="5805488"/>
          <a:ext cx="3106737" cy="709612"/>
        </p:xfrm>
        <a:graphic>
          <a:graphicData uri="http://schemas.openxmlformats.org/presentationml/2006/ole">
            <p:oleObj spid="_x0000_s21527" name="Equation" r:id="rId9" imgW="888840" imgH="203040" progId="Equation.3">
              <p:embed/>
            </p:oleObj>
          </a:graphicData>
        </a:graphic>
      </p:graphicFrame>
      <p:sp>
        <p:nvSpPr>
          <p:cNvPr id="21528" name="Text Box 24"/>
          <p:cNvSpPr txBox="1">
            <a:spLocks noChangeArrowheads="1"/>
          </p:cNvSpPr>
          <p:nvPr/>
        </p:nvSpPr>
        <p:spPr bwMode="auto">
          <a:xfrm>
            <a:off x="4716463" y="5876925"/>
            <a:ext cx="5032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NZ" sz="2400"/>
              <a:t>or</a:t>
            </a:r>
            <a:endParaRPr lang="en-GB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1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15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15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3" dur="2000"/>
                                        <p:tgtEl>
                                          <p:spTgt spid="215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215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215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215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2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-1620838" y="260350"/>
            <a:ext cx="8229601" cy="1143000"/>
          </a:xfrm>
        </p:spPr>
        <p:txBody>
          <a:bodyPr/>
          <a:lstStyle/>
          <a:p>
            <a:r>
              <a:rPr lang="en-NZ"/>
              <a:t>Given two points </a:t>
            </a:r>
            <a:endParaRPr lang="en-GB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NZ"/>
              <a:t>Find the equation of this line.</a:t>
            </a:r>
          </a:p>
          <a:p>
            <a:r>
              <a:rPr lang="en-NZ"/>
              <a:t>First find the gradient, then use the point gradient formula.</a:t>
            </a:r>
          </a:p>
          <a:p>
            <a:pPr lvl="1"/>
            <a:r>
              <a:rPr lang="en-NZ"/>
              <a:t>Find the equation of the line joining the points (-2, 4 ) and (3, 5).</a:t>
            </a:r>
            <a:endParaRPr lang="en-GB"/>
          </a:p>
        </p:txBody>
      </p:sp>
      <p:graphicFrame>
        <p:nvGraphicFramePr>
          <p:cNvPr id="29700" name="Object 4"/>
          <p:cNvGraphicFramePr>
            <a:graphicFrameLocks noChangeAspect="1"/>
          </p:cNvGraphicFramePr>
          <p:nvPr/>
        </p:nvGraphicFramePr>
        <p:xfrm>
          <a:off x="6804025" y="476250"/>
          <a:ext cx="1800225" cy="765175"/>
        </p:xfrm>
        <a:graphic>
          <a:graphicData uri="http://schemas.openxmlformats.org/presentationml/2006/ole">
            <p:oleObj spid="_x0000_s29700" name="Equation" r:id="rId3" imgW="507960" imgH="215640" progId="Equation.3">
              <p:embed/>
            </p:oleObj>
          </a:graphicData>
        </a:graphic>
      </p:graphicFrame>
      <p:graphicFrame>
        <p:nvGraphicFramePr>
          <p:cNvPr id="29701" name="Object 5"/>
          <p:cNvGraphicFramePr>
            <a:graphicFrameLocks noChangeAspect="1"/>
          </p:cNvGraphicFramePr>
          <p:nvPr/>
        </p:nvGraphicFramePr>
        <p:xfrm>
          <a:off x="4859338" y="476250"/>
          <a:ext cx="1655762" cy="739775"/>
        </p:xfrm>
        <a:graphic>
          <a:graphicData uri="http://schemas.openxmlformats.org/presentationml/2006/ole">
            <p:oleObj spid="_x0000_s29701" name="Equation" r:id="rId4" imgW="482400" imgH="215640" progId="Equation.3">
              <p:embed/>
            </p:oleObj>
          </a:graphicData>
        </a:graphic>
      </p:graphicFrame>
      <p:graphicFrame>
        <p:nvGraphicFramePr>
          <p:cNvPr id="29704" name="Object 8"/>
          <p:cNvGraphicFramePr>
            <a:graphicFrameLocks noChangeAspect="1"/>
          </p:cNvGraphicFramePr>
          <p:nvPr/>
        </p:nvGraphicFramePr>
        <p:xfrm>
          <a:off x="250825" y="5516563"/>
          <a:ext cx="2016125" cy="1116012"/>
        </p:xfrm>
        <a:graphic>
          <a:graphicData uri="http://schemas.openxmlformats.org/presentationml/2006/ole">
            <p:oleObj spid="_x0000_s29704" name="Equation" r:id="rId5" imgW="711000" imgH="393480" progId="Equation.3">
              <p:embed/>
            </p:oleObj>
          </a:graphicData>
        </a:graphic>
      </p:graphicFrame>
      <p:graphicFrame>
        <p:nvGraphicFramePr>
          <p:cNvPr id="29707" name="Object 11"/>
          <p:cNvGraphicFramePr>
            <a:graphicFrameLocks noChangeAspect="1"/>
          </p:cNvGraphicFramePr>
          <p:nvPr/>
        </p:nvGraphicFramePr>
        <p:xfrm>
          <a:off x="250825" y="4221163"/>
          <a:ext cx="2155825" cy="1217612"/>
        </p:xfrm>
        <a:graphic>
          <a:graphicData uri="http://schemas.openxmlformats.org/presentationml/2006/ole">
            <p:oleObj spid="_x0000_s29707" name="Equation" r:id="rId6" imgW="787320" imgH="444240" progId="Equation.3">
              <p:embed/>
            </p:oleObj>
          </a:graphicData>
        </a:graphic>
      </p:graphicFrame>
      <p:graphicFrame>
        <p:nvGraphicFramePr>
          <p:cNvPr id="29710" name="Object 14"/>
          <p:cNvGraphicFramePr>
            <a:graphicFrameLocks noChangeAspect="1"/>
          </p:cNvGraphicFramePr>
          <p:nvPr/>
        </p:nvGraphicFramePr>
        <p:xfrm>
          <a:off x="2411413" y="5589588"/>
          <a:ext cx="1187450" cy="1116012"/>
        </p:xfrm>
        <a:graphic>
          <a:graphicData uri="http://schemas.openxmlformats.org/presentationml/2006/ole">
            <p:oleObj spid="_x0000_s29710" name="Equation" r:id="rId7" imgW="419040" imgH="393480" progId="Equation.3">
              <p:embed/>
            </p:oleObj>
          </a:graphicData>
        </a:graphic>
      </p:graphicFrame>
      <p:graphicFrame>
        <p:nvGraphicFramePr>
          <p:cNvPr id="29713" name="Object 17"/>
          <p:cNvGraphicFramePr>
            <a:graphicFrameLocks noChangeAspect="1"/>
          </p:cNvGraphicFramePr>
          <p:nvPr/>
        </p:nvGraphicFramePr>
        <p:xfrm>
          <a:off x="5076825" y="4292600"/>
          <a:ext cx="3905250" cy="1374775"/>
        </p:xfrm>
        <a:graphic>
          <a:graphicData uri="http://schemas.openxmlformats.org/presentationml/2006/ole">
            <p:oleObj spid="_x0000_s29713" name="Equation" r:id="rId8" imgW="1117440" imgH="393480" progId="Equation.3">
              <p:embed/>
            </p:oleObj>
          </a:graphicData>
        </a:graphic>
      </p:graphicFrame>
      <p:graphicFrame>
        <p:nvGraphicFramePr>
          <p:cNvPr id="29716" name="Object 20"/>
          <p:cNvGraphicFramePr>
            <a:graphicFrameLocks noChangeAspect="1"/>
          </p:cNvGraphicFramePr>
          <p:nvPr/>
        </p:nvGraphicFramePr>
        <p:xfrm>
          <a:off x="4859338" y="3716338"/>
          <a:ext cx="4038600" cy="754062"/>
        </p:xfrm>
        <a:graphic>
          <a:graphicData uri="http://schemas.openxmlformats.org/presentationml/2006/ole">
            <p:oleObj spid="_x0000_s29716" name="Equation" r:id="rId9" imgW="1155600" imgH="215640" progId="Equation.3">
              <p:embed/>
            </p:oleObj>
          </a:graphicData>
        </a:graphic>
      </p:graphicFrame>
      <p:graphicFrame>
        <p:nvGraphicFramePr>
          <p:cNvPr id="29719" name="Object 23"/>
          <p:cNvGraphicFramePr>
            <a:graphicFrameLocks noChangeAspect="1"/>
          </p:cNvGraphicFramePr>
          <p:nvPr/>
        </p:nvGraphicFramePr>
        <p:xfrm>
          <a:off x="4572000" y="5516563"/>
          <a:ext cx="3371850" cy="709612"/>
        </p:xfrm>
        <a:graphic>
          <a:graphicData uri="http://schemas.openxmlformats.org/presentationml/2006/ole">
            <p:oleObj spid="_x0000_s29719" name="Equation" r:id="rId10" imgW="965160" imgH="203040" progId="Equation.3">
              <p:embed/>
            </p:oleObj>
          </a:graphicData>
        </a:graphic>
      </p:graphicFrame>
      <p:graphicFrame>
        <p:nvGraphicFramePr>
          <p:cNvPr id="29722" name="Object 26"/>
          <p:cNvGraphicFramePr>
            <a:graphicFrameLocks noChangeAspect="1"/>
          </p:cNvGraphicFramePr>
          <p:nvPr/>
        </p:nvGraphicFramePr>
        <p:xfrm>
          <a:off x="3851275" y="6148388"/>
          <a:ext cx="3371850" cy="709612"/>
        </p:xfrm>
        <a:graphic>
          <a:graphicData uri="http://schemas.openxmlformats.org/presentationml/2006/ole">
            <p:oleObj spid="_x0000_s29722" name="Equation" r:id="rId11" imgW="965160" imgH="203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9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297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2000"/>
                                        <p:tgtEl>
                                          <p:spTgt spid="297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297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297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2" dur="2000"/>
                                        <p:tgtEl>
                                          <p:spTgt spid="297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29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NZ"/>
              <a:t>Parallel Lines</a:t>
            </a:r>
            <a:endParaRPr lang="en-GB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NZ"/>
              <a:t>Have the same gradient</a:t>
            </a:r>
          </a:p>
          <a:p>
            <a:r>
              <a:rPr lang="en-NZ"/>
              <a:t>Will never meet</a:t>
            </a:r>
          </a:p>
          <a:p>
            <a:r>
              <a:rPr lang="en-NZ"/>
              <a:t>Find the equation of the line that passes through the point (3, -13) that is parallel to the line y + 3x – 2 = 0</a:t>
            </a:r>
            <a:endParaRPr lang="en-GB"/>
          </a:p>
        </p:txBody>
      </p:sp>
      <p:sp>
        <p:nvSpPr>
          <p:cNvPr id="38916" name="Line 4"/>
          <p:cNvSpPr>
            <a:spLocks noChangeShapeType="1"/>
          </p:cNvSpPr>
          <p:nvPr/>
        </p:nvSpPr>
        <p:spPr bwMode="auto">
          <a:xfrm flipV="1">
            <a:off x="5940425" y="476250"/>
            <a:ext cx="1511300" cy="2160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917" name="Line 5"/>
          <p:cNvSpPr>
            <a:spLocks noChangeShapeType="1"/>
          </p:cNvSpPr>
          <p:nvPr/>
        </p:nvSpPr>
        <p:spPr bwMode="auto">
          <a:xfrm flipV="1">
            <a:off x="6300788" y="620713"/>
            <a:ext cx="1511300" cy="2160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NZ"/>
              <a:t>Perpendicular Lines</a:t>
            </a:r>
            <a:endParaRPr lang="en-GB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NZ"/>
              <a:t>Two lines are perpendicular if they meet at right-angles</a:t>
            </a:r>
          </a:p>
          <a:p>
            <a:pPr>
              <a:lnSpc>
                <a:spcPct val="90000"/>
              </a:lnSpc>
            </a:pPr>
            <a:r>
              <a:rPr lang="en-NZ"/>
              <a:t>Gradients multiply together to equal -1 (except if you have a horizontal line).</a:t>
            </a:r>
          </a:p>
          <a:p>
            <a:pPr>
              <a:lnSpc>
                <a:spcPct val="90000"/>
              </a:lnSpc>
            </a:pPr>
            <a:r>
              <a:rPr lang="en-NZ"/>
              <a:t>Each gradient is the negative reciprocal of the other.</a:t>
            </a:r>
          </a:p>
          <a:p>
            <a:pPr>
              <a:lnSpc>
                <a:spcPct val="90000"/>
              </a:lnSpc>
            </a:pPr>
            <a:r>
              <a:rPr lang="en-NZ"/>
              <a:t>Find the equation of the line that passes through the point (6, -5) that is perpendicular to the line 2x – 3y – 5 = 0</a:t>
            </a:r>
            <a:endParaRPr lang="en-GB"/>
          </a:p>
        </p:txBody>
      </p:sp>
      <p:sp>
        <p:nvSpPr>
          <p:cNvPr id="39940" name="Line 4"/>
          <p:cNvSpPr>
            <a:spLocks noChangeShapeType="1"/>
          </p:cNvSpPr>
          <p:nvPr/>
        </p:nvSpPr>
        <p:spPr bwMode="auto">
          <a:xfrm flipV="1">
            <a:off x="7092950" y="260350"/>
            <a:ext cx="1655763" cy="13954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9941" name="Line 5"/>
          <p:cNvSpPr>
            <a:spLocks noChangeShapeType="1"/>
          </p:cNvSpPr>
          <p:nvPr/>
        </p:nvSpPr>
        <p:spPr bwMode="auto">
          <a:xfrm>
            <a:off x="7451725" y="333375"/>
            <a:ext cx="865188" cy="12239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9942" name="Rectangle 6"/>
          <p:cNvSpPr>
            <a:spLocks noChangeArrowheads="1"/>
          </p:cNvSpPr>
          <p:nvPr/>
        </p:nvSpPr>
        <p:spPr bwMode="auto">
          <a:xfrm rot="3000000">
            <a:off x="7956550" y="908050"/>
            <a:ext cx="215900" cy="2159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NZ"/>
              <a:t>Proofs</a:t>
            </a:r>
            <a:endParaRPr lang="en-GB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341438"/>
            <a:ext cx="9144000" cy="5257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b="1"/>
              <a:t>When developing a coordinate geometry proof:</a:t>
            </a:r>
          </a:p>
          <a:p>
            <a:pPr>
              <a:lnSpc>
                <a:spcPct val="90000"/>
              </a:lnSpc>
            </a:pPr>
            <a:endParaRPr lang="en-GB"/>
          </a:p>
          <a:p>
            <a:pPr>
              <a:lnSpc>
                <a:spcPct val="90000"/>
              </a:lnSpc>
              <a:buFontTx/>
              <a:buNone/>
            </a:pPr>
            <a:r>
              <a:rPr lang="en-GB"/>
              <a:t>1.  Draw and label the graph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GB"/>
              <a:t>2.  State the formulas you will be using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GB"/>
              <a:t>3.  Show ALL work (if you are using your graphing calculator, be sure to show your screen displays as part of your work.)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GB"/>
              <a:t>4.  Have a concluding sentence stating what you have proven and why it is true.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NZ"/>
              <a:t>Collinear points</a:t>
            </a:r>
            <a:endParaRPr lang="en-GB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NZ"/>
              <a:t>Points are collinear if they all lie on the same line.</a:t>
            </a:r>
          </a:p>
          <a:p>
            <a:r>
              <a:rPr lang="en-NZ"/>
              <a:t>You need to establish that they have</a:t>
            </a:r>
          </a:p>
          <a:p>
            <a:pPr lvl="1"/>
            <a:r>
              <a:rPr lang="en-NZ"/>
              <a:t>a common direction (equal gradients)</a:t>
            </a:r>
          </a:p>
          <a:p>
            <a:pPr lvl="1"/>
            <a:r>
              <a:rPr lang="en-NZ"/>
              <a:t>a common point</a:t>
            </a:r>
          </a:p>
          <a:p>
            <a:pPr lvl="1"/>
            <a:endParaRPr lang="en-NZ"/>
          </a:p>
          <a:p>
            <a:r>
              <a:rPr lang="en-GB"/>
              <a:t>Prove that P(1,4), Q(4, 6) and R(10, 10) are collinear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277" name="Picture 5" descr="m_{PQ}  = {{6 - 4} \over {4 - 1}} = {2 \over 3}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19700" y="549275"/>
            <a:ext cx="3455988" cy="990600"/>
          </a:xfrm>
          <a:prstGeom prst="rect">
            <a:avLst/>
          </a:prstGeom>
          <a:noFill/>
        </p:spPr>
      </p:pic>
      <p:pic>
        <p:nvPicPr>
          <p:cNvPr id="54279" name="Picture 7" descr="m_{PR}  = {{10 - 4} \over {10 - 1}} = {6 \over 9} = {2 \over 3}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19700" y="1916113"/>
            <a:ext cx="3419475" cy="1008062"/>
          </a:xfrm>
          <a:prstGeom prst="rect">
            <a:avLst/>
          </a:prstGeom>
          <a:noFill/>
        </p:spPr>
      </p:pic>
      <p:sp>
        <p:nvSpPr>
          <p:cNvPr id="54280" name="Rectangle 8"/>
          <p:cNvSpPr>
            <a:spLocks noChangeArrowheads="1"/>
          </p:cNvSpPr>
          <p:nvPr/>
        </p:nvSpPr>
        <p:spPr bwMode="auto">
          <a:xfrm>
            <a:off x="2484438" y="4508500"/>
            <a:ext cx="6048375" cy="170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ctr">
            <a:spAutoFit/>
          </a:bodyPr>
          <a:lstStyle/>
          <a:p>
            <a:pPr algn="ctr"/>
            <a:r>
              <a:rPr lang="en-GB" sz="2800"/>
              <a:t>The line segments have a common direction (gradients  =2/3) </a:t>
            </a:r>
          </a:p>
          <a:p>
            <a:pPr algn="ctr"/>
            <a:r>
              <a:rPr lang="en-GB" sz="2800"/>
              <a:t>and a common point (P) so P, Q and R are collinear. </a:t>
            </a:r>
          </a:p>
        </p:txBody>
      </p:sp>
      <p:pic>
        <p:nvPicPr>
          <p:cNvPr id="54284" name="Picture 1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8313" y="620713"/>
            <a:ext cx="4537075" cy="348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4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42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42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42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42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8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NZ"/>
              <a:t>Median</a:t>
            </a:r>
            <a:endParaRPr lang="en-GB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NZ"/>
              <a:t>A </a:t>
            </a:r>
            <a:r>
              <a:rPr lang="en-NZ" b="1"/>
              <a:t>median</a:t>
            </a:r>
            <a:r>
              <a:rPr lang="en-NZ"/>
              <a:t> is the line that joins a </a:t>
            </a:r>
            <a:r>
              <a:rPr lang="en-NZ" b="1"/>
              <a:t>vertex</a:t>
            </a:r>
            <a:r>
              <a:rPr lang="en-NZ"/>
              <a:t> of a triangle to the </a:t>
            </a:r>
            <a:r>
              <a:rPr lang="en-NZ" b="1"/>
              <a:t>midpoint</a:t>
            </a:r>
            <a:r>
              <a:rPr lang="en-NZ"/>
              <a:t> of the opposite side.</a:t>
            </a:r>
            <a:endParaRPr lang="en-GB"/>
          </a:p>
        </p:txBody>
      </p:sp>
      <p:sp>
        <p:nvSpPr>
          <p:cNvPr id="40964" name="AutoShape 4"/>
          <p:cNvSpPr>
            <a:spLocks noChangeArrowheads="1"/>
          </p:cNvSpPr>
          <p:nvPr/>
        </p:nvSpPr>
        <p:spPr bwMode="auto">
          <a:xfrm rot="-1424789">
            <a:off x="539750" y="3429000"/>
            <a:ext cx="2881313" cy="2233613"/>
          </a:xfrm>
          <a:prstGeom prst="triangle">
            <a:avLst>
              <a:gd name="adj" fmla="val 67231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965" name="Line 5"/>
          <p:cNvSpPr>
            <a:spLocks noChangeShapeType="1"/>
          </p:cNvSpPr>
          <p:nvPr/>
        </p:nvSpPr>
        <p:spPr bwMode="auto">
          <a:xfrm flipH="1" flipV="1">
            <a:off x="1979613" y="3357563"/>
            <a:ext cx="360362" cy="2232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0966" name="Rectangle 6"/>
          <p:cNvSpPr>
            <a:spLocks noChangeArrowheads="1"/>
          </p:cNvSpPr>
          <p:nvPr/>
        </p:nvSpPr>
        <p:spPr bwMode="auto">
          <a:xfrm>
            <a:off x="5292725" y="2924175"/>
            <a:ext cx="3187700" cy="310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ctr">
            <a:spAutoFit/>
          </a:bodyPr>
          <a:lstStyle/>
          <a:p>
            <a:r>
              <a:rPr lang="en-GB" sz="2000"/>
              <a:t>The diagram shows all three medians which are concurrent at a point called the centroid.</a:t>
            </a:r>
            <a:br>
              <a:rPr lang="en-GB" sz="2000"/>
            </a:br>
            <a:r>
              <a:rPr lang="en-GB" sz="2000"/>
              <a:t/>
            </a:r>
            <a:br>
              <a:rPr lang="en-GB" sz="2000"/>
            </a:br>
            <a:endParaRPr lang="en-GB" sz="1200">
              <a:cs typeface="Arial" charset="0"/>
            </a:endParaRPr>
          </a:p>
          <a:p>
            <a:pPr eaLnBrk="0" hangingPunct="0"/>
            <a:r>
              <a:rPr lang="en-GB" sz="1200">
                <a:cs typeface="Arial" charset="0"/>
              </a:rPr>
              <a:t>  </a:t>
            </a:r>
            <a:r>
              <a:rPr lang="en-GB" sz="8000">
                <a:cs typeface="Arial" charset="0"/>
              </a:rPr>
              <a:t> </a:t>
            </a:r>
            <a:r>
              <a:rPr lang="en-GB" sz="1200">
                <a:cs typeface="Arial" charset="0"/>
              </a:rPr>
              <a:t>                                 </a:t>
            </a:r>
            <a:endParaRPr lang="en-GB" sz="1600"/>
          </a:p>
          <a:p>
            <a:pPr eaLnBrk="0" hangingPunct="0"/>
            <a:endParaRPr lang="en-GB" sz="1200">
              <a:cs typeface="Arial" charset="0"/>
            </a:endParaRPr>
          </a:p>
        </p:txBody>
      </p:sp>
      <p:pic>
        <p:nvPicPr>
          <p:cNvPr id="40967" name="Picture 7" descr="A triangle showing the media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24525" y="4292600"/>
            <a:ext cx="2449513" cy="23145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NZ"/>
              <a:t>Perpendicular Bisector</a:t>
            </a:r>
            <a:endParaRPr lang="en-GB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NZ"/>
              <a:t>A </a:t>
            </a:r>
            <a:r>
              <a:rPr lang="en-NZ" b="1"/>
              <a:t>perpendicular bisector</a:t>
            </a:r>
            <a:r>
              <a:rPr lang="en-NZ"/>
              <a:t> is the line that passes through the </a:t>
            </a:r>
            <a:r>
              <a:rPr lang="en-NZ" b="1"/>
              <a:t>midpoint</a:t>
            </a:r>
            <a:r>
              <a:rPr lang="en-NZ"/>
              <a:t> of a side and is </a:t>
            </a:r>
            <a:r>
              <a:rPr lang="en-NZ" b="1"/>
              <a:t>perpendicular</a:t>
            </a:r>
            <a:r>
              <a:rPr lang="en-NZ"/>
              <a:t> (at right-angles) to that side.</a:t>
            </a:r>
            <a:endParaRPr lang="en-GB"/>
          </a:p>
        </p:txBody>
      </p:sp>
      <p:sp>
        <p:nvSpPr>
          <p:cNvPr id="41988" name="AutoShape 4"/>
          <p:cNvSpPr>
            <a:spLocks noChangeArrowheads="1"/>
          </p:cNvSpPr>
          <p:nvPr/>
        </p:nvSpPr>
        <p:spPr bwMode="auto">
          <a:xfrm rot="1671306">
            <a:off x="539750" y="3573463"/>
            <a:ext cx="2881313" cy="2233612"/>
          </a:xfrm>
          <a:prstGeom prst="triangle">
            <a:avLst>
              <a:gd name="adj" fmla="val 8184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989" name="Line 5"/>
          <p:cNvSpPr>
            <a:spLocks noChangeShapeType="1"/>
          </p:cNvSpPr>
          <p:nvPr/>
        </p:nvSpPr>
        <p:spPr bwMode="auto">
          <a:xfrm flipV="1">
            <a:off x="1331913" y="3502025"/>
            <a:ext cx="1439862" cy="2519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991" name="Rectangle 7"/>
          <p:cNvSpPr>
            <a:spLocks noChangeArrowheads="1"/>
          </p:cNvSpPr>
          <p:nvPr/>
        </p:nvSpPr>
        <p:spPr bwMode="auto">
          <a:xfrm rot="1680000">
            <a:off x="1547813" y="5518150"/>
            <a:ext cx="217487" cy="2159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342900" indent="-342900" algn="ctr"/>
            <a:endParaRPr lang="en-US"/>
          </a:p>
        </p:txBody>
      </p:sp>
      <p:pic>
        <p:nvPicPr>
          <p:cNvPr id="41994" name="Picture 10" descr="A triangle showing a perpendicular bisecto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11863" y="4237038"/>
            <a:ext cx="2771775" cy="2620962"/>
          </a:xfrm>
          <a:prstGeom prst="rect">
            <a:avLst/>
          </a:prstGeom>
          <a:noFill/>
        </p:spPr>
      </p:pic>
      <p:sp>
        <p:nvSpPr>
          <p:cNvPr id="41995" name="Rectangle 11"/>
          <p:cNvSpPr>
            <a:spLocks noChangeArrowheads="1"/>
          </p:cNvSpPr>
          <p:nvPr/>
        </p:nvSpPr>
        <p:spPr bwMode="auto">
          <a:xfrm>
            <a:off x="3995738" y="3284538"/>
            <a:ext cx="4806950" cy="310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ctr">
            <a:spAutoFit/>
          </a:bodyPr>
          <a:lstStyle/>
          <a:p>
            <a:r>
              <a:rPr lang="en-GB" sz="2000"/>
              <a:t>The diagram shows all three perpendicular bisectors which are concurrent at a point called the circumcentre (the centre of the surrounding circle).</a:t>
            </a:r>
            <a:br>
              <a:rPr lang="en-GB" sz="2000"/>
            </a:br>
            <a:r>
              <a:rPr lang="en-GB" sz="2000"/>
              <a:t/>
            </a:r>
            <a:br>
              <a:rPr lang="en-GB" sz="2000"/>
            </a:br>
            <a:endParaRPr lang="en-GB" sz="1200">
              <a:cs typeface="Arial" charset="0"/>
            </a:endParaRPr>
          </a:p>
          <a:p>
            <a:pPr eaLnBrk="0" hangingPunct="0"/>
            <a:r>
              <a:rPr lang="en-GB" sz="1200">
                <a:cs typeface="Arial" charset="0"/>
              </a:rPr>
              <a:t>  </a:t>
            </a:r>
            <a:r>
              <a:rPr lang="en-GB" sz="8000">
                <a:cs typeface="Arial" charset="0"/>
              </a:rPr>
              <a:t> </a:t>
            </a:r>
            <a:r>
              <a:rPr lang="en-GB" sz="1200">
                <a:cs typeface="Arial" charset="0"/>
              </a:rPr>
              <a:t>                                 </a:t>
            </a:r>
            <a:endParaRPr lang="en-GB" sz="1600"/>
          </a:p>
          <a:p>
            <a:pPr eaLnBrk="0" hangingPunct="0"/>
            <a:endParaRPr lang="en-GB" sz="120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NZ"/>
              <a:t>Altitude</a:t>
            </a:r>
            <a:endParaRPr lang="en-GB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NZ"/>
              <a:t>An </a:t>
            </a:r>
            <a:r>
              <a:rPr lang="en-NZ" b="1"/>
              <a:t>altitude</a:t>
            </a:r>
            <a:r>
              <a:rPr lang="en-NZ"/>
              <a:t> is the line that joins a </a:t>
            </a:r>
            <a:r>
              <a:rPr lang="en-NZ" b="1"/>
              <a:t>vertex</a:t>
            </a:r>
            <a:r>
              <a:rPr lang="en-NZ"/>
              <a:t> of a triangle to the opposite side, and is </a:t>
            </a:r>
            <a:r>
              <a:rPr lang="en-NZ" b="1"/>
              <a:t>perpendicular</a:t>
            </a:r>
            <a:r>
              <a:rPr lang="en-NZ"/>
              <a:t> to that side.</a:t>
            </a:r>
            <a:endParaRPr lang="en-GB"/>
          </a:p>
        </p:txBody>
      </p:sp>
      <p:sp>
        <p:nvSpPr>
          <p:cNvPr id="43012" name="AutoShape 4"/>
          <p:cNvSpPr>
            <a:spLocks noChangeArrowheads="1"/>
          </p:cNvSpPr>
          <p:nvPr/>
        </p:nvSpPr>
        <p:spPr bwMode="auto">
          <a:xfrm rot="1671306">
            <a:off x="827088" y="3789363"/>
            <a:ext cx="2881312" cy="2233612"/>
          </a:xfrm>
          <a:prstGeom prst="triangle">
            <a:avLst>
              <a:gd name="adj" fmla="val 2890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013" name="Line 5"/>
          <p:cNvSpPr>
            <a:spLocks noChangeShapeType="1"/>
          </p:cNvSpPr>
          <p:nvPr/>
        </p:nvSpPr>
        <p:spPr bwMode="auto">
          <a:xfrm flipH="1">
            <a:off x="1187450" y="3644900"/>
            <a:ext cx="1081088" cy="19446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014" name="Rectangle 6"/>
          <p:cNvSpPr>
            <a:spLocks noChangeArrowheads="1"/>
          </p:cNvSpPr>
          <p:nvPr/>
        </p:nvSpPr>
        <p:spPr bwMode="auto">
          <a:xfrm rot="1680000">
            <a:off x="1244600" y="5445125"/>
            <a:ext cx="217488" cy="2159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342900" indent="-342900" algn="ctr"/>
            <a:endParaRPr lang="en-US"/>
          </a:p>
        </p:txBody>
      </p:sp>
      <p:pic>
        <p:nvPicPr>
          <p:cNvPr id="43016" name="Picture 8" descr="A triangle showing a perpendicular bisecto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740025" y="3155950"/>
            <a:ext cx="1209675" cy="1143000"/>
          </a:xfrm>
          <a:prstGeom prst="rect">
            <a:avLst/>
          </a:prstGeom>
          <a:noFill/>
        </p:spPr>
      </p:pic>
      <p:sp>
        <p:nvSpPr>
          <p:cNvPr id="43019" name="Rectangle 11"/>
          <p:cNvSpPr>
            <a:spLocks noChangeArrowheads="1"/>
          </p:cNvSpPr>
          <p:nvPr/>
        </p:nvSpPr>
        <p:spPr bwMode="auto">
          <a:xfrm>
            <a:off x="4859338" y="3500438"/>
            <a:ext cx="3924300" cy="3592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ctr">
            <a:spAutoFit/>
          </a:bodyPr>
          <a:lstStyle/>
          <a:p>
            <a:r>
              <a:rPr lang="en-GB" sz="2400"/>
              <a:t>The diagram shows all three altitudes which are concurrent at a point called the orthocentre.</a:t>
            </a:r>
            <a:br>
              <a:rPr lang="en-GB" sz="2400"/>
            </a:br>
            <a:r>
              <a:rPr lang="en-GB" sz="2400"/>
              <a:t/>
            </a:r>
            <a:br>
              <a:rPr lang="en-GB" sz="2400"/>
            </a:br>
            <a:endParaRPr lang="en-GB" sz="1400">
              <a:cs typeface="Arial" charset="0"/>
            </a:endParaRPr>
          </a:p>
          <a:p>
            <a:pPr eaLnBrk="0" hangingPunct="0"/>
            <a:r>
              <a:rPr lang="en-GB" sz="1400">
                <a:cs typeface="Arial" charset="0"/>
              </a:rPr>
              <a:t>  </a:t>
            </a:r>
            <a:r>
              <a:rPr lang="en-GB" sz="8800">
                <a:cs typeface="Arial" charset="0"/>
              </a:rPr>
              <a:t> </a:t>
            </a:r>
            <a:r>
              <a:rPr lang="en-GB" sz="1400">
                <a:cs typeface="Arial" charset="0"/>
              </a:rPr>
              <a:t>                                 </a:t>
            </a:r>
            <a:endParaRPr lang="en-GB"/>
          </a:p>
          <a:p>
            <a:pPr eaLnBrk="0" hangingPunct="0"/>
            <a:endParaRPr lang="en-GB" sz="1400">
              <a:cs typeface="Arial" charset="0"/>
            </a:endParaRPr>
          </a:p>
        </p:txBody>
      </p:sp>
      <p:pic>
        <p:nvPicPr>
          <p:cNvPr id="43020" name="Picture 12" descr="A triangle showing an Altitud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48488" y="4797425"/>
            <a:ext cx="1876425" cy="17732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NZ"/>
              <a:t>Co-ordinate Geometry</a:t>
            </a:r>
            <a:endParaRPr lang="en-GB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27088" y="3886200"/>
            <a:ext cx="7705725" cy="2638425"/>
          </a:xfrm>
        </p:spPr>
        <p:txBody>
          <a:bodyPr/>
          <a:lstStyle/>
          <a:p>
            <a:r>
              <a:rPr lang="en-NZ"/>
              <a:t>Learning Outcome: </a:t>
            </a:r>
          </a:p>
          <a:p>
            <a:pPr>
              <a:buFontTx/>
              <a:buChar char="•"/>
            </a:pPr>
            <a:r>
              <a:rPr lang="en-NZ"/>
              <a:t>Calculate the distance between 2 points.</a:t>
            </a:r>
          </a:p>
          <a:p>
            <a:pPr>
              <a:buFontTx/>
              <a:buChar char="•"/>
            </a:pPr>
            <a:r>
              <a:rPr lang="en-NZ"/>
              <a:t>Calculate the midpoint of a line segment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6336" name="Group 16"/>
          <p:cNvGraphicFramePr>
            <a:graphicFrameLocks noGrp="1"/>
          </p:cNvGraphicFramePr>
          <p:nvPr/>
        </p:nvGraphicFramePr>
        <p:xfrm>
          <a:off x="406400" y="138113"/>
          <a:ext cx="182563" cy="7405687"/>
        </p:xfrm>
        <a:graphic>
          <a:graphicData uri="http://schemas.openxmlformats.org/drawingml/2006/table">
            <a:tbl>
              <a:tblPr/>
              <a:tblGrid>
                <a:gridCol w="208280"/>
              </a:tblGrid>
              <a:tr h="1616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 </a:t>
                      </a:r>
                      <a:r>
                        <a:rPr kumimoji="0" lang="en-GB" sz="9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                                     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56326" name="Picture 6" descr="01_triangle_graph0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92275" y="1773238"/>
            <a:ext cx="3852863" cy="4248150"/>
          </a:xfrm>
          <a:prstGeom prst="rect">
            <a:avLst/>
          </a:prstGeom>
          <a:noFill/>
        </p:spPr>
      </p:pic>
      <p:sp>
        <p:nvSpPr>
          <p:cNvPr id="56337" name="Rectangle 17"/>
          <p:cNvSpPr>
            <a:spLocks noChangeArrowheads="1"/>
          </p:cNvSpPr>
          <p:nvPr/>
        </p:nvSpPr>
        <p:spPr bwMode="auto">
          <a:xfrm>
            <a:off x="1619250" y="333375"/>
            <a:ext cx="5845175" cy="109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ctr">
            <a:spAutoFit/>
          </a:bodyPr>
          <a:lstStyle/>
          <a:p>
            <a:r>
              <a:rPr lang="en-GB" sz="2400"/>
              <a:t>Triangle ABC is shown in the diagram. </a:t>
            </a:r>
          </a:p>
          <a:p>
            <a:r>
              <a:rPr lang="en-GB" sz="2400"/>
              <a:t>Find the equation of the </a:t>
            </a:r>
            <a:r>
              <a:rPr lang="en-GB" sz="2400" b="1"/>
              <a:t>median</a:t>
            </a:r>
            <a:r>
              <a:rPr lang="en-GB" sz="2400"/>
              <a:t> through A.</a:t>
            </a:r>
            <a:br>
              <a:rPr lang="en-GB" sz="2400"/>
            </a:br>
            <a:endParaRPr lang="en-GB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8" name="Rectangle 4"/>
          <p:cNvSpPr>
            <a:spLocks noChangeArrowheads="1"/>
          </p:cNvSpPr>
          <p:nvPr/>
        </p:nvSpPr>
        <p:spPr bwMode="auto">
          <a:xfrm>
            <a:off x="0" y="0"/>
            <a:ext cx="5861050" cy="146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ctr">
            <a:spAutoFit/>
          </a:bodyPr>
          <a:lstStyle/>
          <a:p>
            <a:r>
              <a:rPr lang="en-GB" sz="2400"/>
              <a:t>Triangle ABC is shown in the diagram. </a:t>
            </a:r>
          </a:p>
          <a:p>
            <a:r>
              <a:rPr lang="en-GB" sz="2400"/>
              <a:t>Find the equation of the </a:t>
            </a:r>
            <a:r>
              <a:rPr lang="en-GB" sz="2400" b="1"/>
              <a:t>altitude</a:t>
            </a:r>
            <a:r>
              <a:rPr lang="en-GB" sz="2400"/>
              <a:t> through B.</a:t>
            </a:r>
            <a:br>
              <a:rPr lang="en-GB" sz="2400"/>
            </a:br>
            <a:r>
              <a:rPr lang="en-GB" sz="2400"/>
              <a:t/>
            </a:r>
            <a:br>
              <a:rPr lang="en-GB" sz="2400"/>
            </a:br>
            <a:endParaRPr lang="en-GB" sz="2400"/>
          </a:p>
        </p:txBody>
      </p:sp>
      <p:graphicFrame>
        <p:nvGraphicFramePr>
          <p:cNvPr id="57360" name="Group 16"/>
          <p:cNvGraphicFramePr>
            <a:graphicFrameLocks noGrp="1"/>
          </p:cNvGraphicFramePr>
          <p:nvPr/>
        </p:nvGraphicFramePr>
        <p:xfrm>
          <a:off x="400050" y="138113"/>
          <a:ext cx="182563" cy="7405687"/>
        </p:xfrm>
        <a:graphic>
          <a:graphicData uri="http://schemas.openxmlformats.org/drawingml/2006/table">
            <a:tbl>
              <a:tblPr/>
              <a:tblGrid>
                <a:gridCol w="208280"/>
              </a:tblGrid>
              <a:tr h="1616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 </a:t>
                      </a:r>
                      <a:r>
                        <a:rPr kumimoji="0" lang="en-GB" sz="9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                                     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57350" name="Picture 6" descr="01_triangle_graph0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8313" y="1341438"/>
            <a:ext cx="4494212" cy="49561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8389" name="Group 21"/>
          <p:cNvGraphicFramePr>
            <a:graphicFrameLocks noGrp="1"/>
          </p:cNvGraphicFramePr>
          <p:nvPr/>
        </p:nvGraphicFramePr>
        <p:xfrm>
          <a:off x="468313" y="476250"/>
          <a:ext cx="7021512" cy="2894013"/>
        </p:xfrm>
        <a:graphic>
          <a:graphicData uri="http://schemas.openxmlformats.org/drawingml/2006/table">
            <a:tbl>
              <a:tblPr/>
              <a:tblGrid>
                <a:gridCol w="5475287"/>
                <a:gridCol w="1546225"/>
              </a:tblGrid>
              <a:tr h="1887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Triangle ABC is shown in the diagram.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Find the equation of the </a:t>
                      </a: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perpendicular bisector</a:t>
                      </a: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of AC.</a:t>
                      </a:r>
                      <a:endParaRPr kumimoji="0" lang="en-GB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 </a:t>
                      </a:r>
                      <a:r>
                        <a:rPr kumimoji="0" lang="en-GB" sz="14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                                    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58374" name="Picture 6" descr="01_triangle_graph0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59113" y="1412875"/>
            <a:ext cx="4541837" cy="50101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2989263" y="1196975"/>
            <a:ext cx="11645901" cy="532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NZ"/>
              <a:t>Distance between 2 points</a:t>
            </a:r>
            <a:endParaRPr lang="en-GB"/>
          </a:p>
        </p:txBody>
      </p:sp>
      <p:graphicFrame>
        <p:nvGraphicFramePr>
          <p:cNvPr id="3092" name="Object 20"/>
          <p:cNvGraphicFramePr>
            <a:graphicFrameLocks noChangeAspect="1"/>
          </p:cNvGraphicFramePr>
          <p:nvPr>
            <p:ph sz="quarter" idx="2"/>
          </p:nvPr>
        </p:nvGraphicFramePr>
        <p:xfrm>
          <a:off x="4716463" y="3068638"/>
          <a:ext cx="1223962" cy="442912"/>
        </p:xfrm>
        <a:graphic>
          <a:graphicData uri="http://schemas.openxmlformats.org/presentationml/2006/ole">
            <p:oleObj spid="_x0000_s3092" name="Equation" r:id="rId4" imgW="596880" imgH="215640" progId="Equation.3">
              <p:embed/>
            </p:oleObj>
          </a:graphicData>
        </a:graphic>
      </p:graphicFrame>
      <p:graphicFrame>
        <p:nvGraphicFramePr>
          <p:cNvPr id="3100" name="Object 28"/>
          <p:cNvGraphicFramePr>
            <a:graphicFrameLocks noChangeAspect="1"/>
          </p:cNvGraphicFramePr>
          <p:nvPr>
            <p:ph sz="quarter" idx="3"/>
          </p:nvPr>
        </p:nvGraphicFramePr>
        <p:xfrm>
          <a:off x="4854575" y="4221163"/>
          <a:ext cx="4289425" cy="568325"/>
        </p:xfrm>
        <a:graphic>
          <a:graphicData uri="http://schemas.openxmlformats.org/presentationml/2006/ole">
            <p:oleObj spid="_x0000_s3100" name="Equation" r:id="rId5" imgW="1726920" imgH="228600" progId="Equation.3">
              <p:embed/>
            </p:oleObj>
          </a:graphicData>
        </a:graphic>
      </p:graphicFrame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755650" y="5300663"/>
            <a:ext cx="12239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NZ" sz="2000"/>
              <a:t>(-1, -2)</a:t>
            </a:r>
            <a:endParaRPr lang="en-GB" sz="2000"/>
          </a:p>
        </p:txBody>
      </p:sp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4787900" y="1557338"/>
            <a:ext cx="12239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NZ" sz="2000"/>
              <a:t>(4, 3)</a:t>
            </a:r>
            <a:endParaRPr lang="en-GB" sz="2000"/>
          </a:p>
        </p:txBody>
      </p:sp>
      <p:graphicFrame>
        <p:nvGraphicFramePr>
          <p:cNvPr id="3086" name="Object 14"/>
          <p:cNvGraphicFramePr>
            <a:graphicFrameLocks noChangeAspect="1"/>
          </p:cNvGraphicFramePr>
          <p:nvPr/>
        </p:nvGraphicFramePr>
        <p:xfrm>
          <a:off x="5554663" y="1557338"/>
          <a:ext cx="1011237" cy="430212"/>
        </p:xfrm>
        <a:graphic>
          <a:graphicData uri="http://schemas.openxmlformats.org/presentationml/2006/ole">
            <p:oleObj spid="_x0000_s3086" name="Equation" r:id="rId6" imgW="507960" imgH="215640" progId="Equation.3">
              <p:embed/>
            </p:oleObj>
          </a:graphicData>
        </a:graphic>
      </p:graphicFrame>
      <p:sp>
        <p:nvSpPr>
          <p:cNvPr id="3087" name="Line 15"/>
          <p:cNvSpPr>
            <a:spLocks noChangeShapeType="1"/>
          </p:cNvSpPr>
          <p:nvPr/>
        </p:nvSpPr>
        <p:spPr bwMode="auto">
          <a:xfrm>
            <a:off x="1619250" y="5229225"/>
            <a:ext cx="3097213" cy="0"/>
          </a:xfrm>
          <a:prstGeom prst="line">
            <a:avLst/>
          </a:prstGeom>
          <a:noFill/>
          <a:ln w="38100">
            <a:solidFill>
              <a:schemeClr val="accent2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3090" name="Object 18"/>
          <p:cNvGraphicFramePr>
            <a:graphicFrameLocks noChangeAspect="1"/>
          </p:cNvGraphicFramePr>
          <p:nvPr/>
        </p:nvGraphicFramePr>
        <p:xfrm>
          <a:off x="2627313" y="5373688"/>
          <a:ext cx="1138237" cy="430212"/>
        </p:xfrm>
        <a:graphic>
          <a:graphicData uri="http://schemas.openxmlformats.org/presentationml/2006/ole">
            <p:oleObj spid="_x0000_s3090" name="Equation" r:id="rId7" imgW="571320" imgH="215640" progId="Equation.3">
              <p:embed/>
            </p:oleObj>
          </a:graphicData>
        </a:graphic>
      </p:graphicFrame>
      <p:sp>
        <p:nvSpPr>
          <p:cNvPr id="3091" name="Line 19"/>
          <p:cNvSpPr>
            <a:spLocks noChangeShapeType="1"/>
          </p:cNvSpPr>
          <p:nvPr/>
        </p:nvSpPr>
        <p:spPr bwMode="auto">
          <a:xfrm>
            <a:off x="4716463" y="2133600"/>
            <a:ext cx="0" cy="3095625"/>
          </a:xfrm>
          <a:prstGeom prst="line">
            <a:avLst/>
          </a:prstGeom>
          <a:noFill/>
          <a:ln w="38100">
            <a:solidFill>
              <a:srgbClr val="FF00FF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94" name="Text Box 22"/>
          <p:cNvSpPr txBox="1">
            <a:spLocks noChangeArrowheads="1"/>
          </p:cNvSpPr>
          <p:nvPr/>
        </p:nvSpPr>
        <p:spPr bwMode="auto">
          <a:xfrm>
            <a:off x="2627313" y="3284538"/>
            <a:ext cx="5032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NZ"/>
              <a:t>d</a:t>
            </a:r>
            <a:endParaRPr lang="en-GB"/>
          </a:p>
        </p:txBody>
      </p:sp>
      <p:graphicFrame>
        <p:nvGraphicFramePr>
          <p:cNvPr id="3099" name="Object 27"/>
          <p:cNvGraphicFramePr>
            <a:graphicFrameLocks noChangeAspect="1"/>
          </p:cNvGraphicFramePr>
          <p:nvPr/>
        </p:nvGraphicFramePr>
        <p:xfrm>
          <a:off x="771525" y="5734050"/>
          <a:ext cx="962025" cy="430213"/>
        </p:xfrm>
        <a:graphic>
          <a:graphicData uri="http://schemas.openxmlformats.org/presentationml/2006/ole">
            <p:oleObj spid="_x0000_s3099" name="Equation" r:id="rId8" imgW="482400" imgH="215640" progId="Equation.3">
              <p:embed/>
            </p:oleObj>
          </a:graphicData>
        </a:graphic>
      </p:graphicFrame>
      <p:graphicFrame>
        <p:nvGraphicFramePr>
          <p:cNvPr id="3103" name="Object 31"/>
          <p:cNvGraphicFramePr>
            <a:graphicFrameLocks noChangeAspect="1"/>
          </p:cNvGraphicFramePr>
          <p:nvPr>
            <p:ph sz="half" idx="1"/>
          </p:nvPr>
        </p:nvGraphicFramePr>
        <p:xfrm>
          <a:off x="5003800" y="4868863"/>
          <a:ext cx="3957638" cy="617537"/>
        </p:xfrm>
        <a:graphic>
          <a:graphicData uri="http://schemas.openxmlformats.org/presentationml/2006/ole">
            <p:oleObj spid="_x0000_s3103" name="Equation" r:id="rId9" imgW="1790640" imgH="2793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5" dur="2000"/>
                                        <p:tgtEl>
                                          <p:spTgt spid="3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8" dur="2000"/>
                                        <p:tgtEl>
                                          <p:spTgt spid="3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3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3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3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6" dur="2000"/>
                                        <p:tgtEl>
                                          <p:spTgt spid="3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1" dur="2000"/>
                                        <p:tgtEl>
                                          <p:spTgt spid="3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3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51" dur="2000"/>
                                        <p:tgtEl>
                                          <p:spTgt spid="3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7" grpId="0"/>
      <p:bldP spid="3080" grpId="0"/>
      <p:bldP spid="3087" grpId="0" animBg="1"/>
      <p:bldP spid="3091" grpId="0" animBg="1"/>
      <p:bldP spid="309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NZ"/>
              <a:t>Calculating the Midpoint</a:t>
            </a:r>
            <a:endParaRPr lang="en-GB"/>
          </a:p>
        </p:txBody>
      </p:sp>
      <p:pic>
        <p:nvPicPr>
          <p:cNvPr id="11269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2989263" y="1196975"/>
            <a:ext cx="11645901" cy="532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755650" y="5300663"/>
            <a:ext cx="12239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NZ" sz="2000"/>
              <a:t>(-1, -2)</a:t>
            </a:r>
            <a:endParaRPr lang="en-GB" sz="2000"/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4787900" y="1557338"/>
            <a:ext cx="12239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NZ" sz="2000"/>
              <a:t>(4, 3)</a:t>
            </a:r>
            <a:endParaRPr lang="en-GB" sz="2000"/>
          </a:p>
        </p:txBody>
      </p:sp>
      <p:graphicFrame>
        <p:nvGraphicFramePr>
          <p:cNvPr id="11272" name="Object 8"/>
          <p:cNvGraphicFramePr>
            <a:graphicFrameLocks noChangeAspect="1"/>
          </p:cNvGraphicFramePr>
          <p:nvPr/>
        </p:nvGraphicFramePr>
        <p:xfrm>
          <a:off x="5554663" y="1557338"/>
          <a:ext cx="1011237" cy="430212"/>
        </p:xfrm>
        <a:graphic>
          <a:graphicData uri="http://schemas.openxmlformats.org/presentationml/2006/ole">
            <p:oleObj spid="_x0000_s11272" name="Equation" r:id="rId4" imgW="507960" imgH="215640" progId="Equation.3">
              <p:embed/>
            </p:oleObj>
          </a:graphicData>
        </a:graphic>
      </p:graphicFrame>
      <p:graphicFrame>
        <p:nvGraphicFramePr>
          <p:cNvPr id="11273" name="Object 9"/>
          <p:cNvGraphicFramePr>
            <a:graphicFrameLocks noChangeAspect="1"/>
          </p:cNvGraphicFramePr>
          <p:nvPr/>
        </p:nvGraphicFramePr>
        <p:xfrm>
          <a:off x="771525" y="5734050"/>
          <a:ext cx="962025" cy="430213"/>
        </p:xfrm>
        <a:graphic>
          <a:graphicData uri="http://schemas.openxmlformats.org/presentationml/2006/ole">
            <p:oleObj spid="_x0000_s11273" name="Equation" r:id="rId5" imgW="482400" imgH="215640" progId="Equation.3">
              <p:embed/>
            </p:oleObj>
          </a:graphicData>
        </a:graphic>
      </p:graphicFrame>
      <p:graphicFrame>
        <p:nvGraphicFramePr>
          <p:cNvPr id="11274" name="Object 10"/>
          <p:cNvGraphicFramePr>
            <a:graphicFrameLocks noChangeAspect="1"/>
          </p:cNvGraphicFramePr>
          <p:nvPr>
            <p:ph idx="1"/>
          </p:nvPr>
        </p:nvGraphicFramePr>
        <p:xfrm>
          <a:off x="5076825" y="2636838"/>
          <a:ext cx="3119438" cy="1206500"/>
        </p:xfrm>
        <a:graphic>
          <a:graphicData uri="http://schemas.openxmlformats.org/presentationml/2006/ole">
            <p:oleObj spid="_x0000_s11274" name="Equation" r:id="rId6" imgW="1180800" imgH="457200" progId="Equation.3">
              <p:embed/>
            </p:oleObj>
          </a:graphicData>
        </a:graphic>
      </p:graphicFrame>
      <p:graphicFrame>
        <p:nvGraphicFramePr>
          <p:cNvPr id="11278" name="Object 14"/>
          <p:cNvGraphicFramePr>
            <a:graphicFrameLocks noChangeAspect="1"/>
          </p:cNvGraphicFramePr>
          <p:nvPr/>
        </p:nvGraphicFramePr>
        <p:xfrm>
          <a:off x="5148263" y="4149725"/>
          <a:ext cx="2884487" cy="1139825"/>
        </p:xfrm>
        <a:graphic>
          <a:graphicData uri="http://schemas.openxmlformats.org/presentationml/2006/ole">
            <p:oleObj spid="_x0000_s11278" name="Equation" r:id="rId7" imgW="1091880" imgH="431640" progId="Equation.3">
              <p:embed/>
            </p:oleObj>
          </a:graphicData>
        </a:graphic>
      </p:graphicFrame>
      <p:graphicFrame>
        <p:nvGraphicFramePr>
          <p:cNvPr id="11281" name="Object 17"/>
          <p:cNvGraphicFramePr>
            <a:graphicFrameLocks noChangeAspect="1"/>
          </p:cNvGraphicFramePr>
          <p:nvPr/>
        </p:nvGraphicFramePr>
        <p:xfrm>
          <a:off x="5969000" y="5373688"/>
          <a:ext cx="1241425" cy="1139825"/>
        </p:xfrm>
        <a:graphic>
          <a:graphicData uri="http://schemas.openxmlformats.org/presentationml/2006/ole">
            <p:oleObj spid="_x0000_s11281" name="Equation" r:id="rId8" imgW="469800" imgH="431640" progId="Equation.3">
              <p:embed/>
            </p:oleObj>
          </a:graphicData>
        </a:graphic>
      </p:graphicFrame>
      <p:sp>
        <p:nvSpPr>
          <p:cNvPr id="11282" name="Line 18"/>
          <p:cNvSpPr>
            <a:spLocks noChangeShapeType="1"/>
          </p:cNvSpPr>
          <p:nvPr/>
        </p:nvSpPr>
        <p:spPr bwMode="auto">
          <a:xfrm>
            <a:off x="1619250" y="2133600"/>
            <a:ext cx="3097213" cy="0"/>
          </a:xfrm>
          <a:prstGeom prst="line">
            <a:avLst/>
          </a:prstGeom>
          <a:noFill/>
          <a:ln w="38100">
            <a:solidFill>
              <a:schemeClr val="accent2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83" name="Line 19"/>
          <p:cNvSpPr>
            <a:spLocks noChangeShapeType="1"/>
          </p:cNvSpPr>
          <p:nvPr/>
        </p:nvSpPr>
        <p:spPr bwMode="auto">
          <a:xfrm>
            <a:off x="1619250" y="2133600"/>
            <a:ext cx="0" cy="3095625"/>
          </a:xfrm>
          <a:prstGeom prst="line">
            <a:avLst/>
          </a:prstGeom>
          <a:noFill/>
          <a:ln w="38100">
            <a:solidFill>
              <a:srgbClr val="FF00FF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5" dur="2000"/>
                                        <p:tgtEl>
                                          <p:spTgt spid="11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8" dur="2000"/>
                                        <p:tgtEl>
                                          <p:spTgt spid="11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11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11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11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6" dur="2000"/>
                                        <p:tgtEl>
                                          <p:spTgt spid="11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1" dur="2000"/>
                                        <p:tgtEl>
                                          <p:spTgt spid="11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0" grpId="0"/>
      <p:bldP spid="11271" grpId="0"/>
      <p:bldP spid="11282" grpId="0" animBg="1"/>
      <p:bldP spid="1128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NZ"/>
              <a:t>Co-ordinate Geometry</a:t>
            </a:r>
            <a:endParaRPr lang="en-GB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27088" y="3886200"/>
            <a:ext cx="7705725" cy="2638425"/>
          </a:xfrm>
        </p:spPr>
        <p:txBody>
          <a:bodyPr/>
          <a:lstStyle/>
          <a:p>
            <a:r>
              <a:rPr lang="en-NZ"/>
              <a:t>Learning Outcome: </a:t>
            </a:r>
          </a:p>
          <a:p>
            <a:pPr>
              <a:buFontTx/>
              <a:buChar char="•"/>
            </a:pPr>
            <a:r>
              <a:rPr lang="en-NZ"/>
              <a:t>Calculating the gradient of the line joining two given points.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6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3349625" y="2205038"/>
            <a:ext cx="11645900" cy="532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NZ"/>
              <a:t>Gradient of a line</a:t>
            </a:r>
            <a:endParaRPr lang="en-GB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9750" y="1628775"/>
            <a:ext cx="7993063" cy="4525963"/>
          </a:xfrm>
        </p:spPr>
        <p:txBody>
          <a:bodyPr/>
          <a:lstStyle/>
          <a:p>
            <a:r>
              <a:rPr lang="en-NZ" sz="2800"/>
              <a:t>Describes how steep the line is.</a:t>
            </a:r>
          </a:p>
          <a:p>
            <a:r>
              <a:rPr lang="en-NZ" sz="2800"/>
              <a:t>Given by the fraction 	</a:t>
            </a:r>
            <a:r>
              <a:rPr lang="en-NZ" sz="2800" u="sng"/>
              <a:t>change in y</a:t>
            </a:r>
          </a:p>
          <a:p>
            <a:pPr>
              <a:buFontTx/>
              <a:buNone/>
            </a:pPr>
            <a:r>
              <a:rPr lang="en-NZ" sz="2800"/>
              <a:t>						change in x</a:t>
            </a:r>
          </a:p>
          <a:p>
            <a:endParaRPr lang="en-GB" sz="2800"/>
          </a:p>
        </p:txBody>
      </p:sp>
      <p:graphicFrame>
        <p:nvGraphicFramePr>
          <p:cNvPr id="15364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4787900" y="3357563"/>
          <a:ext cx="2155825" cy="1217612"/>
        </p:xfrm>
        <a:graphic>
          <a:graphicData uri="http://schemas.openxmlformats.org/presentationml/2006/ole">
            <p:oleObj spid="_x0000_s15364" name="Equation" r:id="rId4" imgW="787320" imgH="444240" progId="Equation.3">
              <p:embed/>
            </p:oleObj>
          </a:graphicData>
        </a:graphic>
      </p:graphicFrame>
      <p:graphicFrame>
        <p:nvGraphicFramePr>
          <p:cNvPr id="15367" name="Object 7"/>
          <p:cNvGraphicFramePr>
            <a:graphicFrameLocks noChangeAspect="1"/>
          </p:cNvGraphicFramePr>
          <p:nvPr/>
        </p:nvGraphicFramePr>
        <p:xfrm>
          <a:off x="3276600" y="2708275"/>
          <a:ext cx="1011238" cy="430213"/>
        </p:xfrm>
        <a:graphic>
          <a:graphicData uri="http://schemas.openxmlformats.org/presentationml/2006/ole">
            <p:oleObj spid="_x0000_s15367" name="Equation" r:id="rId5" imgW="507960" imgH="215640" progId="Equation.3">
              <p:embed/>
            </p:oleObj>
          </a:graphicData>
        </a:graphic>
      </p:graphicFrame>
      <p:graphicFrame>
        <p:nvGraphicFramePr>
          <p:cNvPr id="15368" name="Object 8"/>
          <p:cNvGraphicFramePr>
            <a:graphicFrameLocks noChangeAspect="1"/>
          </p:cNvGraphicFramePr>
          <p:nvPr/>
        </p:nvGraphicFramePr>
        <p:xfrm>
          <a:off x="1331913" y="6237288"/>
          <a:ext cx="962025" cy="430212"/>
        </p:xfrm>
        <a:graphic>
          <a:graphicData uri="http://schemas.openxmlformats.org/presentationml/2006/ole">
            <p:oleObj spid="_x0000_s15368" name="Equation" r:id="rId6" imgW="482400" imgH="215640" progId="Equation.3">
              <p:embed/>
            </p:oleObj>
          </a:graphicData>
        </a:graphic>
      </p:graphicFrame>
      <p:sp>
        <p:nvSpPr>
          <p:cNvPr id="15369" name="Text Box 9"/>
          <p:cNvSpPr txBox="1">
            <a:spLocks noChangeArrowheads="1"/>
          </p:cNvSpPr>
          <p:nvPr/>
        </p:nvSpPr>
        <p:spPr bwMode="auto">
          <a:xfrm>
            <a:off x="468313" y="6461125"/>
            <a:ext cx="10810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NZ" sz="2000"/>
              <a:t>(-3, -3)</a:t>
            </a:r>
            <a:endParaRPr lang="en-GB" sz="2000"/>
          </a:p>
        </p:txBody>
      </p:sp>
      <p:sp>
        <p:nvSpPr>
          <p:cNvPr id="15370" name="Text Box 10"/>
          <p:cNvSpPr txBox="1">
            <a:spLocks noChangeArrowheads="1"/>
          </p:cNvSpPr>
          <p:nvPr/>
        </p:nvSpPr>
        <p:spPr bwMode="auto">
          <a:xfrm>
            <a:off x="3492500" y="3068638"/>
            <a:ext cx="10810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NZ" sz="2400"/>
              <a:t>(1, 2)</a:t>
            </a:r>
            <a:endParaRPr lang="en-GB" sz="2400"/>
          </a:p>
        </p:txBody>
      </p:sp>
      <p:graphicFrame>
        <p:nvGraphicFramePr>
          <p:cNvPr id="15373" name="Object 13"/>
          <p:cNvGraphicFramePr>
            <a:graphicFrameLocks noChangeAspect="1"/>
          </p:cNvGraphicFramePr>
          <p:nvPr/>
        </p:nvGraphicFramePr>
        <p:xfrm>
          <a:off x="4859338" y="4652963"/>
          <a:ext cx="1808162" cy="1147762"/>
        </p:xfrm>
        <a:graphic>
          <a:graphicData uri="http://schemas.openxmlformats.org/presentationml/2006/ole">
            <p:oleObj spid="_x0000_s15373" name="Equation" r:id="rId7" imgW="660240" imgH="419040" progId="Equation.3">
              <p:embed/>
            </p:oleObj>
          </a:graphicData>
        </a:graphic>
      </p:graphicFrame>
      <p:graphicFrame>
        <p:nvGraphicFramePr>
          <p:cNvPr id="15376" name="Object 16"/>
          <p:cNvGraphicFramePr>
            <a:graphicFrameLocks noChangeAspect="1"/>
          </p:cNvGraphicFramePr>
          <p:nvPr/>
        </p:nvGraphicFramePr>
        <p:xfrm>
          <a:off x="5003800" y="5780088"/>
          <a:ext cx="1146175" cy="1077912"/>
        </p:xfrm>
        <a:graphic>
          <a:graphicData uri="http://schemas.openxmlformats.org/presentationml/2006/ole">
            <p:oleObj spid="_x0000_s15376" name="Equation" r:id="rId8" imgW="41904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15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0" dur="2000"/>
                                        <p:tgtEl>
                                          <p:spTgt spid="15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15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5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7" dur="20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15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15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9" grpId="0"/>
      <p:bldP spid="1537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260350"/>
            <a:ext cx="8229600" cy="1143000"/>
          </a:xfrm>
        </p:spPr>
        <p:txBody>
          <a:bodyPr/>
          <a:lstStyle/>
          <a:p>
            <a:r>
              <a:rPr lang="en-NZ"/>
              <a:t>Horizontal and Vertical Lines?</a:t>
            </a:r>
            <a:endParaRPr lang="en-GB"/>
          </a:p>
        </p:txBody>
      </p:sp>
      <p:sp>
        <p:nvSpPr>
          <p:cNvPr id="20484" name="Line 4"/>
          <p:cNvSpPr>
            <a:spLocks noChangeShapeType="1"/>
          </p:cNvSpPr>
          <p:nvPr/>
        </p:nvSpPr>
        <p:spPr bwMode="auto">
          <a:xfrm>
            <a:off x="1403350" y="1412875"/>
            <a:ext cx="0" cy="20161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485" name="Line 5"/>
          <p:cNvSpPr>
            <a:spLocks noChangeShapeType="1"/>
          </p:cNvSpPr>
          <p:nvPr/>
        </p:nvSpPr>
        <p:spPr bwMode="auto">
          <a:xfrm>
            <a:off x="179388" y="2349500"/>
            <a:ext cx="25209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486" name="Line 6"/>
          <p:cNvSpPr>
            <a:spLocks noChangeShapeType="1"/>
          </p:cNvSpPr>
          <p:nvPr/>
        </p:nvSpPr>
        <p:spPr bwMode="auto">
          <a:xfrm>
            <a:off x="1331913" y="4076700"/>
            <a:ext cx="0" cy="25209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487" name="Line 7"/>
          <p:cNvSpPr>
            <a:spLocks noChangeShapeType="1"/>
          </p:cNvSpPr>
          <p:nvPr/>
        </p:nvSpPr>
        <p:spPr bwMode="auto">
          <a:xfrm>
            <a:off x="0" y="5229225"/>
            <a:ext cx="27717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488" name="Line 8"/>
          <p:cNvSpPr>
            <a:spLocks noChangeShapeType="1"/>
          </p:cNvSpPr>
          <p:nvPr/>
        </p:nvSpPr>
        <p:spPr bwMode="auto">
          <a:xfrm>
            <a:off x="1979613" y="4292600"/>
            <a:ext cx="0" cy="208915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489" name="Line 9"/>
          <p:cNvSpPr>
            <a:spLocks noChangeShapeType="1"/>
          </p:cNvSpPr>
          <p:nvPr/>
        </p:nvSpPr>
        <p:spPr bwMode="auto">
          <a:xfrm>
            <a:off x="179388" y="1700213"/>
            <a:ext cx="230505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490" name="Rectangle 10"/>
          <p:cNvSpPr>
            <a:spLocks noGrp="1" noChangeArrowheads="1"/>
          </p:cNvSpPr>
          <p:nvPr>
            <p:ph type="body" idx="1"/>
          </p:nvPr>
        </p:nvSpPr>
        <p:spPr>
          <a:xfrm>
            <a:off x="3203575" y="1600200"/>
            <a:ext cx="5483225" cy="4525963"/>
          </a:xfrm>
        </p:spPr>
        <p:txBody>
          <a:bodyPr/>
          <a:lstStyle/>
          <a:p>
            <a:r>
              <a:rPr lang="en-NZ"/>
              <a:t>The gradient of a horizontal line is zero.</a:t>
            </a:r>
          </a:p>
          <a:p>
            <a:endParaRPr lang="en-NZ"/>
          </a:p>
          <a:p>
            <a:endParaRPr lang="en-NZ"/>
          </a:p>
          <a:p>
            <a:endParaRPr lang="en-NZ"/>
          </a:p>
          <a:p>
            <a:r>
              <a:rPr lang="en-NZ"/>
              <a:t>The gradient of a vertical line is undefined.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NZ"/>
              <a:t>Equations of lines</a:t>
            </a:r>
            <a:endParaRPr lang="en-GB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147050" cy="4525963"/>
          </a:xfrm>
        </p:spPr>
        <p:txBody>
          <a:bodyPr/>
          <a:lstStyle/>
          <a:p>
            <a:r>
              <a:rPr lang="en-NZ" sz="2800"/>
              <a:t>Can be written in either form:</a:t>
            </a:r>
            <a:endParaRPr lang="en-GB" sz="2800"/>
          </a:p>
        </p:txBody>
      </p:sp>
      <p:graphicFrame>
        <p:nvGraphicFramePr>
          <p:cNvPr id="44036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971550" y="2276475"/>
          <a:ext cx="3311525" cy="842963"/>
        </p:xfrm>
        <a:graphic>
          <a:graphicData uri="http://schemas.openxmlformats.org/presentationml/2006/ole">
            <p:oleObj spid="_x0000_s44036" name="Equation" r:id="rId3" imgW="698400" imgH="177480" progId="Equation.3">
              <p:embed/>
            </p:oleObj>
          </a:graphicData>
        </a:graphic>
      </p:graphicFrame>
      <p:graphicFrame>
        <p:nvGraphicFramePr>
          <p:cNvPr id="44040" name="Object 8"/>
          <p:cNvGraphicFramePr>
            <a:graphicFrameLocks noChangeAspect="1"/>
          </p:cNvGraphicFramePr>
          <p:nvPr/>
        </p:nvGraphicFramePr>
        <p:xfrm>
          <a:off x="4427538" y="4221163"/>
          <a:ext cx="4456112" cy="963612"/>
        </p:xfrm>
        <a:graphic>
          <a:graphicData uri="http://schemas.openxmlformats.org/presentationml/2006/ole">
            <p:oleObj spid="_x0000_s44040" name="Equation" r:id="rId4" imgW="939600" imgH="203040" progId="Equation.3">
              <p:embed/>
            </p:oleObj>
          </a:graphicData>
        </a:graphic>
      </p:graphicFrame>
      <p:sp>
        <p:nvSpPr>
          <p:cNvPr id="44041" name="Oval 9"/>
          <p:cNvSpPr>
            <a:spLocks noChangeArrowheads="1"/>
          </p:cNvSpPr>
          <p:nvPr/>
        </p:nvSpPr>
        <p:spPr bwMode="auto">
          <a:xfrm>
            <a:off x="2124075" y="2276475"/>
            <a:ext cx="647700" cy="720725"/>
          </a:xfrm>
          <a:prstGeom prst="ellipse">
            <a:avLst/>
          </a:prstGeom>
          <a:solidFill>
            <a:schemeClr val="accent2">
              <a:alpha val="5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042" name="Text Box 10"/>
          <p:cNvSpPr txBox="1">
            <a:spLocks noChangeArrowheads="1"/>
          </p:cNvSpPr>
          <p:nvPr/>
        </p:nvSpPr>
        <p:spPr bwMode="auto">
          <a:xfrm>
            <a:off x="1116013" y="3141663"/>
            <a:ext cx="21605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NZ"/>
              <a:t>Gradient</a:t>
            </a:r>
            <a:endParaRPr lang="en-GB"/>
          </a:p>
        </p:txBody>
      </p:sp>
      <p:sp>
        <p:nvSpPr>
          <p:cNvPr id="44043" name="Oval 11"/>
          <p:cNvSpPr>
            <a:spLocks noChangeArrowheads="1"/>
          </p:cNvSpPr>
          <p:nvPr/>
        </p:nvSpPr>
        <p:spPr bwMode="auto">
          <a:xfrm>
            <a:off x="3203575" y="2133600"/>
            <a:ext cx="1079500" cy="1081088"/>
          </a:xfrm>
          <a:prstGeom prst="ellipse">
            <a:avLst/>
          </a:prstGeom>
          <a:solidFill>
            <a:srgbClr val="FF0000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044" name="Text Box 12"/>
          <p:cNvSpPr txBox="1">
            <a:spLocks noChangeArrowheads="1"/>
          </p:cNvSpPr>
          <p:nvPr/>
        </p:nvSpPr>
        <p:spPr bwMode="auto">
          <a:xfrm>
            <a:off x="4356100" y="2133600"/>
            <a:ext cx="15843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NZ"/>
              <a:t>y - intercept</a:t>
            </a:r>
            <a:endParaRPr lang="en-GB"/>
          </a:p>
        </p:txBody>
      </p:sp>
      <p:sp>
        <p:nvSpPr>
          <p:cNvPr id="44045" name="Text Box 13"/>
          <p:cNvSpPr txBox="1">
            <a:spLocks noChangeArrowheads="1"/>
          </p:cNvSpPr>
          <p:nvPr/>
        </p:nvSpPr>
        <p:spPr bwMode="auto">
          <a:xfrm>
            <a:off x="2916238" y="5373688"/>
            <a:ext cx="60483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NZ"/>
              <a:t>The x term is to be written first, with a positive coefficient.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NZ"/>
              <a:t>Rearrangement</a:t>
            </a:r>
            <a:endParaRPr lang="en-GB"/>
          </a:p>
        </p:txBody>
      </p:sp>
      <p:graphicFrame>
        <p:nvGraphicFramePr>
          <p:cNvPr id="47108" name="Object 4"/>
          <p:cNvGraphicFramePr>
            <a:graphicFrameLocks noChangeAspect="1"/>
          </p:cNvGraphicFramePr>
          <p:nvPr>
            <p:ph idx="1"/>
          </p:nvPr>
        </p:nvGraphicFramePr>
        <p:xfrm>
          <a:off x="827088" y="1882775"/>
          <a:ext cx="2039937" cy="552450"/>
        </p:xfrm>
        <a:graphic>
          <a:graphicData uri="http://schemas.openxmlformats.org/presentationml/2006/ole">
            <p:oleObj spid="_x0000_s47108" name="Equation" r:id="rId3" imgW="749160" imgH="203040" progId="Equation.3">
              <p:embed/>
            </p:oleObj>
          </a:graphicData>
        </a:graphic>
      </p:graphicFrame>
      <p:sp>
        <p:nvSpPr>
          <p:cNvPr id="47110" name="Text Box 6"/>
          <p:cNvSpPr txBox="1">
            <a:spLocks noChangeArrowheads="1"/>
          </p:cNvSpPr>
          <p:nvPr/>
        </p:nvSpPr>
        <p:spPr bwMode="auto">
          <a:xfrm>
            <a:off x="250825" y="1341438"/>
            <a:ext cx="44656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NZ"/>
              <a:t>Express in the form ax + by + c = 0</a:t>
            </a:r>
            <a:endParaRPr lang="en-GB"/>
          </a:p>
        </p:txBody>
      </p:sp>
      <p:graphicFrame>
        <p:nvGraphicFramePr>
          <p:cNvPr id="47113" name="Object 9"/>
          <p:cNvGraphicFramePr>
            <a:graphicFrameLocks noChangeAspect="1"/>
          </p:cNvGraphicFramePr>
          <p:nvPr/>
        </p:nvGraphicFramePr>
        <p:xfrm>
          <a:off x="827088" y="3141663"/>
          <a:ext cx="2039937" cy="628650"/>
        </p:xfrm>
        <a:graphic>
          <a:graphicData uri="http://schemas.openxmlformats.org/presentationml/2006/ole">
            <p:oleObj spid="_x0000_s47113" name="Equation" r:id="rId4" imgW="660240" imgH="203040" progId="Equation.3">
              <p:embed/>
            </p:oleObj>
          </a:graphicData>
        </a:graphic>
      </p:graphicFrame>
      <p:sp>
        <p:nvSpPr>
          <p:cNvPr id="47114" name="Text Box 10"/>
          <p:cNvSpPr txBox="1">
            <a:spLocks noChangeArrowheads="1"/>
          </p:cNvSpPr>
          <p:nvPr/>
        </p:nvSpPr>
        <p:spPr bwMode="auto">
          <a:xfrm>
            <a:off x="4356100" y="1268413"/>
            <a:ext cx="44656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NZ"/>
              <a:t>Express in the form y = mx + c</a:t>
            </a:r>
            <a:endParaRPr lang="en-GB"/>
          </a:p>
        </p:txBody>
      </p:sp>
      <p:graphicFrame>
        <p:nvGraphicFramePr>
          <p:cNvPr id="47117" name="Object 13"/>
          <p:cNvGraphicFramePr>
            <a:graphicFrameLocks noChangeAspect="1"/>
          </p:cNvGraphicFramePr>
          <p:nvPr/>
        </p:nvGraphicFramePr>
        <p:xfrm>
          <a:off x="4787900" y="1773238"/>
          <a:ext cx="2627313" cy="552450"/>
        </p:xfrm>
        <a:graphic>
          <a:graphicData uri="http://schemas.openxmlformats.org/presentationml/2006/ole">
            <p:oleObj spid="_x0000_s47117" name="Equation" r:id="rId5" imgW="965160" imgH="203040" progId="Equation.3">
              <p:embed/>
            </p:oleObj>
          </a:graphicData>
        </a:graphic>
      </p:graphicFrame>
      <p:graphicFrame>
        <p:nvGraphicFramePr>
          <p:cNvPr id="47120" name="Object 16"/>
          <p:cNvGraphicFramePr>
            <a:graphicFrameLocks noChangeAspect="1"/>
          </p:cNvGraphicFramePr>
          <p:nvPr/>
        </p:nvGraphicFramePr>
        <p:xfrm>
          <a:off x="4859338" y="3068638"/>
          <a:ext cx="2384425" cy="552450"/>
        </p:xfrm>
        <a:graphic>
          <a:graphicData uri="http://schemas.openxmlformats.org/presentationml/2006/ole">
            <p:oleObj spid="_x0000_s47120" name="Equation" r:id="rId6" imgW="876240" imgH="203040" progId="Equation.3">
              <p:embed/>
            </p:oleObj>
          </a:graphicData>
        </a:graphic>
      </p:graphicFrame>
      <p:graphicFrame>
        <p:nvGraphicFramePr>
          <p:cNvPr id="47123" name="Object 19"/>
          <p:cNvGraphicFramePr>
            <a:graphicFrameLocks noChangeAspect="1"/>
          </p:cNvGraphicFramePr>
          <p:nvPr/>
        </p:nvGraphicFramePr>
        <p:xfrm>
          <a:off x="4859338" y="4724400"/>
          <a:ext cx="2938462" cy="552450"/>
        </p:xfrm>
        <a:graphic>
          <a:graphicData uri="http://schemas.openxmlformats.org/presentationml/2006/ole">
            <p:oleObj spid="_x0000_s47123" name="Equation" r:id="rId7" imgW="1079280" imgH="203040" progId="Equation.3">
              <p:embed/>
            </p:oleObj>
          </a:graphicData>
        </a:graphic>
      </p:graphicFrame>
      <p:graphicFrame>
        <p:nvGraphicFramePr>
          <p:cNvPr id="47126" name="Object 22"/>
          <p:cNvGraphicFramePr>
            <a:graphicFrameLocks noChangeAspect="1"/>
          </p:cNvGraphicFramePr>
          <p:nvPr/>
        </p:nvGraphicFramePr>
        <p:xfrm>
          <a:off x="900113" y="4508500"/>
          <a:ext cx="2117725" cy="1217613"/>
        </p:xfrm>
        <a:graphic>
          <a:graphicData uri="http://schemas.openxmlformats.org/presentationml/2006/ole">
            <p:oleObj spid="_x0000_s47126" name="Equation" r:id="rId8" imgW="68580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</TotalTime>
  <Words>629</Words>
  <Application>Microsoft Office PowerPoint</Application>
  <PresentationFormat>On-screen Show (4:3)</PresentationFormat>
  <Paragraphs>97</Paragraphs>
  <Slides>22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4" baseType="lpstr">
      <vt:lpstr>Default Design</vt:lpstr>
      <vt:lpstr>Equation</vt:lpstr>
      <vt:lpstr>Presentation of Coordinate Geometry</vt:lpstr>
      <vt:lpstr>Co-ordinate Geometry</vt:lpstr>
      <vt:lpstr>Distance between 2 points</vt:lpstr>
      <vt:lpstr>Calculating the Midpoint</vt:lpstr>
      <vt:lpstr>Co-ordinate Geometry</vt:lpstr>
      <vt:lpstr>Gradient of a line</vt:lpstr>
      <vt:lpstr>Horizontal and Vertical Lines?</vt:lpstr>
      <vt:lpstr>Equations of lines</vt:lpstr>
      <vt:lpstr>Rearrangement</vt:lpstr>
      <vt:lpstr>Given gradient m and a point        </vt:lpstr>
      <vt:lpstr>Given two points </vt:lpstr>
      <vt:lpstr>Parallel Lines</vt:lpstr>
      <vt:lpstr>Perpendicular Lines</vt:lpstr>
      <vt:lpstr>Proofs</vt:lpstr>
      <vt:lpstr>Collinear points</vt:lpstr>
      <vt:lpstr>Slide 16</vt:lpstr>
      <vt:lpstr>Median</vt:lpstr>
      <vt:lpstr>Perpendicular Bisector</vt:lpstr>
      <vt:lpstr>Altitude</vt:lpstr>
      <vt:lpstr>Slide 20</vt:lpstr>
      <vt:lpstr>Slide 21</vt:lpstr>
      <vt:lpstr>Slide 22</vt:lpstr>
    </vt:vector>
  </TitlesOfParts>
  <Company>St Mary College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Co-ordinate Geometry</dc:title>
  <dc:creator>lleman</dc:creator>
  <cp:lastModifiedBy>COMPUTER Zone</cp:lastModifiedBy>
  <cp:revision>60</cp:revision>
  <dcterms:created xsi:type="dcterms:W3CDTF">2008-06-14T22:32:20Z</dcterms:created>
  <dcterms:modified xsi:type="dcterms:W3CDTF">2017-03-04T09:41:08Z</dcterms:modified>
</cp:coreProperties>
</file>