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35"/>
  </p:notesMasterIdLst>
  <p:sldIdLst>
    <p:sldId id="310" r:id="rId2"/>
    <p:sldId id="313" r:id="rId3"/>
    <p:sldId id="264" r:id="rId4"/>
    <p:sldId id="312" r:id="rId5"/>
    <p:sldId id="267" r:id="rId6"/>
    <p:sldId id="258" r:id="rId7"/>
    <p:sldId id="298" r:id="rId8"/>
    <p:sldId id="299" r:id="rId9"/>
    <p:sldId id="302" r:id="rId10"/>
    <p:sldId id="305" r:id="rId11"/>
    <p:sldId id="303" r:id="rId12"/>
    <p:sldId id="308" r:id="rId13"/>
    <p:sldId id="294" r:id="rId14"/>
    <p:sldId id="269" r:id="rId15"/>
    <p:sldId id="306" r:id="rId16"/>
    <p:sldId id="271" r:id="rId17"/>
    <p:sldId id="272" r:id="rId18"/>
    <p:sldId id="293" r:id="rId19"/>
    <p:sldId id="296" r:id="rId20"/>
    <p:sldId id="297" r:id="rId21"/>
    <p:sldId id="286" r:id="rId22"/>
    <p:sldId id="287" r:id="rId23"/>
    <p:sldId id="274" r:id="rId24"/>
    <p:sldId id="307" r:id="rId25"/>
    <p:sldId id="291" r:id="rId26"/>
    <p:sldId id="292" r:id="rId27"/>
    <p:sldId id="289" r:id="rId28"/>
    <p:sldId id="290" r:id="rId29"/>
    <p:sldId id="276" r:id="rId30"/>
    <p:sldId id="281" r:id="rId31"/>
    <p:sldId id="282" r:id="rId32"/>
    <p:sldId id="285" r:id="rId33"/>
    <p:sldId id="295" r:id="rId34"/>
  </p:sldIdLst>
  <p:sldSz cx="9144000" cy="6858000" type="screen4x3"/>
  <p:notesSz cx="7102475" cy="1023143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CC0066"/>
    <a:srgbClr val="FF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en-GB"/>
          </a:p>
        </p:txBody>
      </p:sp>
      <p:sp>
        <p:nvSpPr>
          <p:cNvPr id="6147" name="Rectangle 3"/>
          <p:cNvSpPr>
            <a:spLocks noGrp="1" noChangeArrowheads="1"/>
          </p:cNvSpPr>
          <p:nvPr>
            <p:ph type="dt" idx="1"/>
          </p:nvPr>
        </p:nvSpPr>
        <p:spPr bwMode="auto">
          <a:xfrm>
            <a:off x="4022725" y="0"/>
            <a:ext cx="3078163"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en-GB"/>
          </a:p>
        </p:txBody>
      </p:sp>
      <p:sp>
        <p:nvSpPr>
          <p:cNvPr id="33796" name="Rectangle 4"/>
          <p:cNvSpPr>
            <a:spLocks noGrp="1" noRot="1" noChangeAspect="1" noChangeArrowheads="1" noTextEdit="1"/>
          </p:cNvSpPr>
          <p:nvPr>
            <p:ph type="sldImg" idx="2"/>
          </p:nvPr>
        </p:nvSpPr>
        <p:spPr bwMode="auto">
          <a:xfrm>
            <a:off x="993775" y="766763"/>
            <a:ext cx="5114925" cy="38369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9613" y="4859338"/>
            <a:ext cx="5683250" cy="4605337"/>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718675"/>
            <a:ext cx="3078163"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GB"/>
          </a:p>
        </p:txBody>
      </p:sp>
      <p:sp>
        <p:nvSpPr>
          <p:cNvPr id="6151" name="Rectangle 7"/>
          <p:cNvSpPr>
            <a:spLocks noGrp="1" noChangeArrowheads="1"/>
          </p:cNvSpPr>
          <p:nvPr>
            <p:ph type="sldNum" sz="quarter" idx="5"/>
          </p:nvPr>
        </p:nvSpPr>
        <p:spPr bwMode="auto">
          <a:xfrm>
            <a:off x="4022725" y="9718675"/>
            <a:ext cx="3078163"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32F68528-A83B-4E08-A161-CFFD2E646927}" type="slidenum">
              <a:rPr lang="en-GB"/>
              <a:pPr>
                <a:defRPr/>
              </a:pPr>
              <a:t>‹#›</a:t>
            </a:fld>
            <a:endParaRPr lang="en-GB"/>
          </a:p>
        </p:txBody>
      </p:sp>
    </p:spTree>
    <p:extLst>
      <p:ext uri="{BB962C8B-B14F-4D97-AF65-F5344CB8AC3E}">
        <p14:creationId xmlns="" xmlns:p14="http://schemas.microsoft.com/office/powerpoint/2010/main" val="671253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2C9FFE3E-F89E-447F-82B9-AAE4848B1D8B}" type="slidenum">
              <a:rPr lang="en-GB" smtClean="0"/>
              <a:pPr/>
              <a:t>21</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03C945EA-9FC5-447E-B543-AAF1187552BB}" type="slidenum">
              <a:rPr lang="en-GB" smtClean="0"/>
              <a:pPr/>
              <a:t>22</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8605ACA1-E04E-432C-86AB-786A21CDCECC}" type="slidenum">
              <a:rPr lang="en-GB" smtClean="0"/>
              <a:pPr/>
              <a:t>23</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DF4CDB62-AC1D-4E6B-86C3-5F4F74731DD8}" type="slidenum">
              <a:rPr lang="en-GB" smtClean="0"/>
              <a:pPr/>
              <a:t>25</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B80338B3-E29B-4D2A-BE42-C8456A981F98}" type="slidenum">
              <a:rPr lang="en-GB" smtClean="0"/>
              <a:pPr/>
              <a:t>26</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C4E28E5B-E5E0-4864-9C69-A0E6AA99366A}" type="slidenum">
              <a:rPr lang="en-GB" smtClean="0"/>
              <a:pPr/>
              <a:t>27</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ED225C85-126B-4835-B462-0E4A7147F83C}" type="slidenum">
              <a:rPr lang="en-GB" smtClean="0"/>
              <a:pPr/>
              <a:t>28</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579A3332-967E-41B1-853A-492AAB525C99}" type="slidenum">
              <a:rPr lang="en-GB" smtClean="0"/>
              <a:pPr/>
              <a:t>29</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91D5F966-165F-474E-8F48-F580C5E849FC}" type="slidenum">
              <a:rPr lang="en-GB" smtClean="0"/>
              <a:pPr/>
              <a:t>30</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462EB76E-DA9A-4807-B224-3FC41E969C87}" type="slidenum">
              <a:rPr lang="en-GB" smtClean="0"/>
              <a:pPr/>
              <a:t>31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0F22D7D9-19CF-430B-A5C1-6B7B60CD5F96}" type="slidenum">
              <a:rPr lang="en-GB" smtClean="0"/>
              <a:pPr/>
              <a:t>32</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F1BBECB2-DACF-4023-BE37-C7A3BE3D9288}" type="slidenum">
              <a:rPr lang="en-GB" smtClean="0"/>
              <a:pPr/>
              <a:t>33</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65B5D14F-746A-4B08-AE08-7CC8D36377E9}" type="slidenum">
              <a:rPr lang="en-GB" smtClean="0"/>
              <a:pPr/>
              <a:t>13</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7C922DD0-81CF-49D9-B016-31A1837EB92E}" type="slidenum">
              <a:rPr lang="en-GB" smtClean="0"/>
              <a:pPr/>
              <a:t>18</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r>
              <a:rPr lang="en-GB"/>
              <a:t>Deformation</a:t>
            </a:r>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GB"/>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CE13EBB8-7DE0-4800-8FE3-CBF9BF3C247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GB"/>
              <a:t>Deformation</a:t>
            </a:r>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90D9EF23-0D9A-4333-B834-9FA7D9E7D09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GB"/>
              <a:t>Deformation</a:t>
            </a:r>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C8017DD-4BE8-46D1-A698-A21A975DCDD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GB"/>
              <a:t>Deformation</a:t>
            </a:r>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194D6A90-1E43-40DD-BEEF-A90B6C709F7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r>
              <a:rPr lang="en-GB"/>
              <a:t>Deformation</a:t>
            </a:r>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GB"/>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D1A7D9E9-208E-4103-9649-8F5CF6B267B0}"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GB"/>
              <a:t>Deformation</a:t>
            </a:r>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1188D8C0-473A-4B42-B959-C370F04103B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GB"/>
              <a:t>Deformation</a:t>
            </a:r>
          </a:p>
        </p:txBody>
      </p:sp>
      <p:sp>
        <p:nvSpPr>
          <p:cNvPr id="8" name="Footer Placeholder 2"/>
          <p:cNvSpPr>
            <a:spLocks noGrp="1"/>
          </p:cNvSpPr>
          <p:nvPr>
            <p:ph type="ftr" sz="quarter" idx="11"/>
          </p:nvPr>
        </p:nvSpPr>
        <p:spPr/>
        <p:txBody>
          <a:bodyPr/>
          <a:lstStyle>
            <a:lvl1pPr>
              <a:defRPr/>
            </a:lvl1pPr>
          </a:lstStyle>
          <a:p>
            <a:pPr>
              <a:defRPr/>
            </a:pPr>
            <a:endParaRPr lang="en-GB"/>
          </a:p>
        </p:txBody>
      </p:sp>
      <p:sp>
        <p:nvSpPr>
          <p:cNvPr id="9" name="Slide Number Placeholder 22"/>
          <p:cNvSpPr>
            <a:spLocks noGrp="1"/>
          </p:cNvSpPr>
          <p:nvPr>
            <p:ph type="sldNum" sz="quarter" idx="12"/>
          </p:nvPr>
        </p:nvSpPr>
        <p:spPr/>
        <p:txBody>
          <a:bodyPr/>
          <a:lstStyle>
            <a:lvl1pPr>
              <a:defRPr/>
            </a:lvl1pPr>
          </a:lstStyle>
          <a:p>
            <a:pPr>
              <a:defRPr/>
            </a:pPr>
            <a:fld id="{39802A57-3AA7-4318-92A0-F53CEFD3425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r>
              <a:rPr lang="en-GB"/>
              <a:t>Deformation</a:t>
            </a:r>
          </a:p>
        </p:txBody>
      </p:sp>
      <p:sp>
        <p:nvSpPr>
          <p:cNvPr id="5" name="Footer Placeholder 3"/>
          <p:cNvSpPr>
            <a:spLocks noGrp="1"/>
          </p:cNvSpPr>
          <p:nvPr>
            <p:ph type="ftr" sz="quarter" idx="11"/>
          </p:nvPr>
        </p:nvSpPr>
        <p:spPr/>
        <p:txBody>
          <a:bodyPr/>
          <a:lstStyle>
            <a:lvl1pPr>
              <a:defRPr/>
            </a:lvl1pPr>
          </a:lstStyle>
          <a:p>
            <a:pPr>
              <a:defRPr/>
            </a:pPr>
            <a:endParaRPr lang="en-GB"/>
          </a:p>
        </p:txBody>
      </p:sp>
      <p:sp>
        <p:nvSpPr>
          <p:cNvPr id="6" name="Slide Number Placeholder 4"/>
          <p:cNvSpPr>
            <a:spLocks noGrp="1"/>
          </p:cNvSpPr>
          <p:nvPr>
            <p:ph type="sldNum" sz="quarter" idx="12"/>
          </p:nvPr>
        </p:nvSpPr>
        <p:spPr/>
        <p:txBody>
          <a:bodyPr/>
          <a:lstStyle>
            <a:lvl1pPr>
              <a:defRPr/>
            </a:lvl1pPr>
          </a:lstStyle>
          <a:p>
            <a:pPr>
              <a:defRPr/>
            </a:pPr>
            <a:fld id="{35C24BE5-6DDB-4DA4-A140-BF53FF0CC24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lvl1pPr>
          </a:lstStyle>
          <a:p>
            <a:pPr>
              <a:defRPr/>
            </a:pPr>
            <a:r>
              <a:rPr lang="en-GB"/>
              <a:t>Deformation</a:t>
            </a:r>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3"/>
          <p:cNvSpPr>
            <a:spLocks noGrp="1"/>
          </p:cNvSpPr>
          <p:nvPr>
            <p:ph type="sldNum" sz="quarter" idx="12"/>
          </p:nvPr>
        </p:nvSpPr>
        <p:spPr/>
        <p:txBody>
          <a:bodyPr/>
          <a:lstStyle>
            <a:lvl1pPr>
              <a:defRPr/>
            </a:lvl1pPr>
          </a:lstStyle>
          <a:p>
            <a:pPr>
              <a:defRPr/>
            </a:pPr>
            <a:fld id="{1D9EA2AC-0E04-4306-8D95-CA66A65B683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r>
              <a:rPr lang="en-GB"/>
              <a:t>Deformation</a:t>
            </a:r>
          </a:p>
        </p:txBody>
      </p:sp>
      <p:sp>
        <p:nvSpPr>
          <p:cNvPr id="9" name="Footer Placeholder 5"/>
          <p:cNvSpPr>
            <a:spLocks noGrp="1"/>
          </p:cNvSpPr>
          <p:nvPr>
            <p:ph type="ftr" sz="quarter" idx="11"/>
          </p:nvPr>
        </p:nvSpPr>
        <p:spPr/>
        <p:txBody>
          <a:bodyPr/>
          <a:lstStyle>
            <a:lvl1pPr>
              <a:defRPr/>
            </a:lvl1pPr>
          </a:lstStyle>
          <a:p>
            <a:pPr>
              <a:defRPr/>
            </a:pPr>
            <a:endParaRPr lang="en-GB"/>
          </a:p>
        </p:txBody>
      </p:sp>
      <p:sp>
        <p:nvSpPr>
          <p:cNvPr id="10" name="Slide Number Placeholder 6"/>
          <p:cNvSpPr>
            <a:spLocks noGrp="1"/>
          </p:cNvSpPr>
          <p:nvPr>
            <p:ph type="sldNum" sz="quarter" idx="12"/>
          </p:nvPr>
        </p:nvSpPr>
        <p:spPr/>
        <p:txBody>
          <a:bodyPr/>
          <a:lstStyle>
            <a:lvl1pPr>
              <a:defRPr/>
            </a:lvl1pPr>
          </a:lstStyle>
          <a:p>
            <a:pPr>
              <a:defRPr/>
            </a:pPr>
            <a:fld id="{3EF0784F-FF3A-422F-8B2B-40416B35250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GB"/>
              <a:t>Deformation</a:t>
            </a:r>
          </a:p>
        </p:txBody>
      </p:sp>
      <p:sp>
        <p:nvSpPr>
          <p:cNvPr id="9" name="Footer Placeholder 5"/>
          <p:cNvSpPr>
            <a:spLocks noGrp="1"/>
          </p:cNvSpPr>
          <p:nvPr>
            <p:ph type="ftr" sz="quarter" idx="11"/>
          </p:nvPr>
        </p:nvSpPr>
        <p:spPr/>
        <p:txBody>
          <a:bodyPr/>
          <a:lstStyle>
            <a:lvl1pPr>
              <a:defRPr/>
            </a:lvl1pPr>
          </a:lstStyle>
          <a:p>
            <a:pPr>
              <a:defRPr/>
            </a:pPr>
            <a:endParaRPr lang="en-GB"/>
          </a:p>
        </p:txBody>
      </p:sp>
      <p:sp>
        <p:nvSpPr>
          <p:cNvPr id="10" name="Slide Number Placeholder 6"/>
          <p:cNvSpPr>
            <a:spLocks noGrp="1"/>
          </p:cNvSpPr>
          <p:nvPr>
            <p:ph type="sldNum" sz="quarter" idx="12"/>
          </p:nvPr>
        </p:nvSpPr>
        <p:spPr/>
        <p:txBody>
          <a:bodyPr/>
          <a:lstStyle>
            <a:lvl1pPr>
              <a:defRPr/>
            </a:lvl1pPr>
          </a:lstStyle>
          <a:p>
            <a:pPr>
              <a:defRPr/>
            </a:pPr>
            <a:fld id="{DB2E96AC-2E9B-49C7-B760-976D54AA7E4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r>
              <a:rPr lang="en-GB"/>
              <a:t>Deformation</a:t>
            </a:r>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endParaRPr lang="en-GB"/>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defRPr>
            </a:lvl1pPr>
          </a:lstStyle>
          <a:p>
            <a:pPr>
              <a:defRPr/>
            </a:pPr>
            <a:fld id="{10938FA0-B6F2-4168-BD1F-16C240996776}" type="slidenum">
              <a:rPr lang="en-GB"/>
              <a:pPr>
                <a:defRPr/>
              </a:pPr>
              <a:t>‹#›</a:t>
            </a:fld>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dk1" tx1="lt1" bg2="dk2" tx2="lt2" accent1="accent1" accent2="accent2" accent3="accent3" accent4="accent4" accent5="accent5" accent6="accent6" hlink="hlink" folHlink="folHlink"/>
  <p:sldLayoutIdLst>
    <p:sldLayoutId id="2147483932" r:id="rId1"/>
    <p:sldLayoutId id="2147483928" r:id="rId2"/>
    <p:sldLayoutId id="2147483933" r:id="rId3"/>
    <p:sldLayoutId id="2147483929" r:id="rId4"/>
    <p:sldLayoutId id="2147483930" r:id="rId5"/>
    <p:sldLayoutId id="2147483934" r:id="rId6"/>
    <p:sldLayoutId id="2147483935" r:id="rId7"/>
    <p:sldLayoutId id="2147483936" r:id="rId8"/>
    <p:sldLayoutId id="2147483937" r:id="rId9"/>
    <p:sldLayoutId id="2147483931" r:id="rId10"/>
    <p:sldLayoutId id="2147483938" r:id="rId11"/>
  </p:sldLayoutIdLst>
  <p:hf hdr="0" ft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Georgia" pitchFamily="18" charset="0"/>
        </a:defRPr>
      </a:lvl2pPr>
      <a:lvl3pPr algn="l" rtl="0" eaLnBrk="0" fontAlgn="base" hangingPunct="0">
        <a:spcBef>
          <a:spcPct val="0"/>
        </a:spcBef>
        <a:spcAft>
          <a:spcPct val="0"/>
        </a:spcAft>
        <a:defRPr sz="3200">
          <a:solidFill>
            <a:schemeClr val="tx2"/>
          </a:solidFill>
          <a:latin typeface="Georgia" pitchFamily="18" charset="0"/>
        </a:defRPr>
      </a:lvl3pPr>
      <a:lvl4pPr algn="l" rtl="0" eaLnBrk="0" fontAlgn="base" hangingPunct="0">
        <a:spcBef>
          <a:spcPct val="0"/>
        </a:spcBef>
        <a:spcAft>
          <a:spcPct val="0"/>
        </a:spcAft>
        <a:defRPr sz="3200">
          <a:solidFill>
            <a:schemeClr val="tx2"/>
          </a:solidFill>
          <a:latin typeface="Georgia" pitchFamily="18" charset="0"/>
        </a:defRPr>
      </a:lvl4pPr>
      <a:lvl5pPr algn="l" rtl="0" eaLnBrk="0" fontAlgn="base" hangingPunct="0">
        <a:spcBef>
          <a:spcPct val="0"/>
        </a:spcBef>
        <a:spcAft>
          <a:spcPct val="0"/>
        </a:spcAft>
        <a:defRPr sz="3200">
          <a:solidFill>
            <a:schemeClr val="tx2"/>
          </a:solidFill>
          <a:latin typeface="Georgia" pitchFamily="18" charset="0"/>
        </a:defRPr>
      </a:lvl5pPr>
      <a:lvl6pPr marL="457200" algn="l" rtl="0" fontAlgn="base">
        <a:spcBef>
          <a:spcPct val="0"/>
        </a:spcBef>
        <a:spcAft>
          <a:spcPct val="0"/>
        </a:spcAft>
        <a:defRPr sz="3200">
          <a:solidFill>
            <a:schemeClr val="tx2"/>
          </a:solidFill>
          <a:latin typeface="Georgia" pitchFamily="18" charset="0"/>
        </a:defRPr>
      </a:lvl6pPr>
      <a:lvl7pPr marL="914400" algn="l" rtl="0" fontAlgn="base">
        <a:spcBef>
          <a:spcPct val="0"/>
        </a:spcBef>
        <a:spcAft>
          <a:spcPct val="0"/>
        </a:spcAft>
        <a:defRPr sz="3200">
          <a:solidFill>
            <a:schemeClr val="tx2"/>
          </a:solidFill>
          <a:latin typeface="Georgia" pitchFamily="18" charset="0"/>
        </a:defRPr>
      </a:lvl7pPr>
      <a:lvl8pPr marL="1371600" algn="l" rtl="0" fontAlgn="base">
        <a:spcBef>
          <a:spcPct val="0"/>
        </a:spcBef>
        <a:spcAft>
          <a:spcPct val="0"/>
        </a:spcAft>
        <a:defRPr sz="3200">
          <a:solidFill>
            <a:schemeClr val="tx2"/>
          </a:solidFill>
          <a:latin typeface="Georgia" pitchFamily="18" charset="0"/>
        </a:defRPr>
      </a:lvl8pPr>
      <a:lvl9pPr marL="1828800" algn="l" rtl="0" fontAlgn="base">
        <a:spcBef>
          <a:spcPct val="0"/>
        </a:spcBef>
        <a:spcAft>
          <a:spcPct val="0"/>
        </a:spcAft>
        <a:defRPr sz="3200">
          <a:solidFill>
            <a:schemeClr val="tx2"/>
          </a:solidFill>
          <a:latin typeface="Georgia"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000000"/>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8"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8"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2971800"/>
          </a:xfrm>
        </p:spPr>
        <p:txBody>
          <a:bodyPr/>
          <a:lstStyle/>
          <a:p>
            <a:pPr algn="ctr"/>
            <a:r>
              <a:rPr lang="en-US" b="1" dirty="0" smtClean="0"/>
              <a:t>PHYSICS </a:t>
            </a:r>
            <a:br>
              <a:rPr lang="en-US" b="1" dirty="0" smtClean="0"/>
            </a:br>
            <a:r>
              <a:rPr lang="en-US" b="1" dirty="0" smtClean="0"/>
              <a:t>CLASS </a:t>
            </a:r>
            <a:r>
              <a:rPr lang="en-US" b="1" dirty="0" smtClean="0"/>
              <a:t>9</a:t>
            </a:r>
            <a:r>
              <a:rPr lang="en-US" dirty="0" smtClean="0"/>
              <a:t/>
            </a:r>
            <a:br>
              <a:rPr lang="en-US" dirty="0" smtClean="0"/>
            </a:br>
            <a:r>
              <a:rPr lang="en-US" b="1" dirty="0" smtClean="0"/>
              <a:t>DEFORMATION</a:t>
            </a:r>
            <a:r>
              <a:rPr lang="en-US" dirty="0" smtClean="0"/>
              <a:t/>
            </a:r>
            <a:br>
              <a:rPr lang="en-US" dirty="0" smtClean="0"/>
            </a:br>
            <a:r>
              <a:rPr lang="en-US" b="1" dirty="0" smtClean="0"/>
              <a:t>Ms. UZMA AMIR</a:t>
            </a:r>
            <a:r>
              <a:rPr lang="en-US" dirty="0" smtClean="0"/>
              <a:t/>
            </a:r>
            <a:br>
              <a:rPr lang="en-US" dirty="0" smtClean="0"/>
            </a:br>
            <a:r>
              <a:rPr lang="en-US" b="1" dirty="0" smtClean="0"/>
              <a:t>Date: 15-5-2015</a:t>
            </a:r>
            <a:r>
              <a:rPr lang="en-US" dirty="0" smtClean="0"/>
              <a:t/>
            </a:r>
            <a:br>
              <a:rPr lang="en-US" dirty="0" smtClean="0"/>
            </a:br>
            <a:endParaRPr lang="en-US" dirty="0"/>
          </a:p>
        </p:txBody>
      </p:sp>
      <p:pic>
        <p:nvPicPr>
          <p:cNvPr id="6" name="Content Placeholder 5" descr="tag the city school.jpg"/>
          <p:cNvPicPr>
            <a:picLocks noGrp="1" noChangeAspect="1"/>
          </p:cNvPicPr>
          <p:nvPr>
            <p:ph sz="quarter" idx="1"/>
          </p:nvPr>
        </p:nvPicPr>
        <p:blipFill>
          <a:blip r:embed="rId2"/>
          <a:stretch>
            <a:fillRect/>
          </a:stretch>
        </p:blipFill>
        <p:spPr>
          <a:xfrm>
            <a:off x="1524000" y="304800"/>
            <a:ext cx="5921890" cy="1548384"/>
          </a:xfrm>
        </p:spPr>
      </p:pic>
      <p:sp>
        <p:nvSpPr>
          <p:cNvPr id="4" name="Date Placeholder 3"/>
          <p:cNvSpPr>
            <a:spLocks noGrp="1"/>
          </p:cNvSpPr>
          <p:nvPr>
            <p:ph type="dt" sz="half" idx="10"/>
          </p:nvPr>
        </p:nvSpPr>
        <p:spPr/>
        <p:txBody>
          <a:bodyPr/>
          <a:lstStyle/>
          <a:p>
            <a:pPr>
              <a:defRPr/>
            </a:pPr>
            <a:r>
              <a:rPr lang="en-GB" smtClean="0"/>
              <a:t>Deformation</a:t>
            </a:r>
            <a:endParaRPr lang="en-GB"/>
          </a:p>
        </p:txBody>
      </p:sp>
      <p:sp>
        <p:nvSpPr>
          <p:cNvPr id="5" name="Slide Number Placeholder 4"/>
          <p:cNvSpPr>
            <a:spLocks noGrp="1"/>
          </p:cNvSpPr>
          <p:nvPr>
            <p:ph type="sldNum" sz="quarter" idx="12"/>
          </p:nvPr>
        </p:nvSpPr>
        <p:spPr/>
        <p:txBody>
          <a:bodyPr/>
          <a:lstStyle/>
          <a:p>
            <a:pPr>
              <a:defRPr/>
            </a:pPr>
            <a:fld id="{194D6A90-1E43-40DD-BEEF-A90B6C709F74}" type="slidenum">
              <a:rPr lang="en-GB" smtClean="0"/>
              <a:pPr>
                <a:defRPr/>
              </a:pPr>
              <a:t>1</a:t>
            </a:fld>
            <a:endParaRPr lang="en-GB"/>
          </a:p>
        </p:txBody>
      </p:sp>
    </p:spTree>
    <p:extLst>
      <p:ext uri="{BB962C8B-B14F-4D97-AF65-F5344CB8AC3E}">
        <p14:creationId xmlns="" xmlns:p14="http://schemas.microsoft.com/office/powerpoint/2010/main" val="1389339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r>
              <a:rPr lang="en-US" dirty="0"/>
              <a:t>Graph</a:t>
            </a:r>
          </a:p>
          <a:p>
            <a:pPr lvl="1" algn="just"/>
            <a:r>
              <a:rPr lang="en-US" dirty="0"/>
              <a:t>Plot the extension against load graph</a:t>
            </a:r>
          </a:p>
          <a:p>
            <a:endParaRPr lang="en-US" dirty="0"/>
          </a:p>
        </p:txBody>
      </p:sp>
      <p:sp>
        <p:nvSpPr>
          <p:cNvPr id="4" name="Date Placeholder 3"/>
          <p:cNvSpPr>
            <a:spLocks noGrp="1"/>
          </p:cNvSpPr>
          <p:nvPr>
            <p:ph type="dt" sz="half" idx="10"/>
          </p:nvPr>
        </p:nvSpPr>
        <p:spPr/>
        <p:txBody>
          <a:bodyPr/>
          <a:lstStyle/>
          <a:p>
            <a:pPr>
              <a:defRPr/>
            </a:pPr>
            <a:r>
              <a:rPr lang="en-GB" smtClean="0"/>
              <a:t>Deformation</a:t>
            </a:r>
            <a:endParaRPr lang="en-GB"/>
          </a:p>
        </p:txBody>
      </p:sp>
      <p:sp>
        <p:nvSpPr>
          <p:cNvPr id="5" name="Slide Number Placeholder 4"/>
          <p:cNvSpPr>
            <a:spLocks noGrp="1"/>
          </p:cNvSpPr>
          <p:nvPr>
            <p:ph type="sldNum" sz="quarter" idx="12"/>
          </p:nvPr>
        </p:nvSpPr>
        <p:spPr/>
        <p:txBody>
          <a:bodyPr/>
          <a:lstStyle/>
          <a:p>
            <a:pPr>
              <a:defRPr/>
            </a:pPr>
            <a:fld id="{194D6A90-1E43-40DD-BEEF-A90B6C709F74}" type="slidenum">
              <a:rPr lang="en-GB" smtClean="0"/>
              <a:pPr>
                <a:defRPr/>
              </a:pPr>
              <a:t>10</a:t>
            </a:fld>
            <a:endParaRPr lang="en-GB"/>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99592" y="2170556"/>
            <a:ext cx="4394770" cy="4138764"/>
          </a:xfrm>
          <a:prstGeom prst="rect">
            <a:avLst/>
          </a:prstGeom>
        </p:spPr>
      </p:pic>
      <p:sp>
        <p:nvSpPr>
          <p:cNvPr id="7" name="Rectangle 6"/>
          <p:cNvSpPr/>
          <p:nvPr/>
        </p:nvSpPr>
        <p:spPr>
          <a:xfrm>
            <a:off x="5294362" y="2924944"/>
            <a:ext cx="3742134" cy="2031325"/>
          </a:xfrm>
          <a:prstGeom prst="rect">
            <a:avLst/>
          </a:prstGeom>
        </p:spPr>
        <p:txBody>
          <a:bodyPr wrap="square">
            <a:spAutoFit/>
          </a:bodyPr>
          <a:lstStyle/>
          <a:p>
            <a:r>
              <a:rPr lang="en-US" dirty="0"/>
              <a:t>The graph is divided into two parts</a:t>
            </a:r>
          </a:p>
          <a:p>
            <a:pPr marL="731838" lvl="1" indent="-457200">
              <a:buFont typeface="+mj-lt"/>
              <a:buAutoNum type="arabicPeriod"/>
            </a:pPr>
            <a:r>
              <a:rPr lang="en-US" dirty="0"/>
              <a:t>The graph slopes up steadily – the extension increase as load increases.</a:t>
            </a:r>
          </a:p>
          <a:p>
            <a:pPr marL="731838" lvl="1" indent="-457200">
              <a:buFont typeface="+mj-lt"/>
              <a:buAutoNum type="arabicPeriod"/>
            </a:pPr>
            <a:r>
              <a:rPr lang="en-US" dirty="0"/>
              <a:t>The graph bend – load is great the spring become permanently damage.</a:t>
            </a:r>
          </a:p>
        </p:txBody>
      </p:sp>
    </p:spTree>
    <p:extLst>
      <p:ext uri="{BB962C8B-B14F-4D97-AF65-F5344CB8AC3E}">
        <p14:creationId xmlns="" xmlns:p14="http://schemas.microsoft.com/office/powerpoint/2010/main" val="2586650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Conclusion</a:t>
            </a:r>
          </a:p>
          <a:p>
            <a:pPr lvl="1"/>
            <a:r>
              <a:rPr lang="en-US" dirty="0" smtClean="0"/>
              <a:t>The line is straight, and passes through the origin.</a:t>
            </a:r>
          </a:p>
          <a:p>
            <a:pPr lvl="1"/>
            <a:r>
              <a:rPr lang="en-US" dirty="0"/>
              <a:t>Every 1 N increases in load produces the same extra extension.</a:t>
            </a:r>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If the load is doubled, the extension is doubled.</a:t>
            </a:r>
          </a:p>
          <a:p>
            <a:pPr lvl="1"/>
            <a:r>
              <a:rPr lang="en-US" dirty="0" smtClean="0"/>
              <a:t>Extension/Load always have the same value.</a:t>
            </a:r>
          </a:p>
          <a:p>
            <a:pPr lvl="1"/>
            <a:endParaRPr lang="en-US" dirty="0"/>
          </a:p>
        </p:txBody>
      </p:sp>
      <p:sp>
        <p:nvSpPr>
          <p:cNvPr id="4" name="Date Placeholder 3"/>
          <p:cNvSpPr>
            <a:spLocks noGrp="1"/>
          </p:cNvSpPr>
          <p:nvPr>
            <p:ph type="dt" sz="half" idx="10"/>
          </p:nvPr>
        </p:nvSpPr>
        <p:spPr/>
        <p:txBody>
          <a:bodyPr/>
          <a:lstStyle/>
          <a:p>
            <a:pPr>
              <a:defRPr/>
            </a:pPr>
            <a:r>
              <a:rPr lang="en-GB" smtClean="0"/>
              <a:t>Deformation</a:t>
            </a:r>
            <a:endParaRPr lang="en-GB"/>
          </a:p>
        </p:txBody>
      </p:sp>
      <p:sp>
        <p:nvSpPr>
          <p:cNvPr id="5" name="Slide Number Placeholder 4"/>
          <p:cNvSpPr>
            <a:spLocks noGrp="1"/>
          </p:cNvSpPr>
          <p:nvPr>
            <p:ph type="sldNum" sz="quarter" idx="12"/>
          </p:nvPr>
        </p:nvSpPr>
        <p:spPr/>
        <p:txBody>
          <a:bodyPr/>
          <a:lstStyle/>
          <a:p>
            <a:pPr>
              <a:defRPr/>
            </a:pPr>
            <a:fld id="{194D6A90-1E43-40DD-BEEF-A90B6C709F74}" type="slidenum">
              <a:rPr lang="en-GB" smtClean="0"/>
              <a:pPr>
                <a:defRPr/>
              </a:pPr>
              <a:t>11</a:t>
            </a:fld>
            <a:endParaRPr lang="en-GB"/>
          </a:p>
        </p:txBody>
      </p:sp>
      <p:pic>
        <p:nvPicPr>
          <p:cNvPr id="6" name="Picture 5"/>
          <p:cNvPicPr>
            <a:picLocks noChangeAspect="1"/>
          </p:cNvPicPr>
          <p:nvPr/>
        </p:nvPicPr>
        <p:blipFill rotWithShape="1">
          <a:blip r:embed="rId2">
            <a:extLst>
              <a:ext uri="{BEBA8EAE-BF5A-486C-A8C5-ECC9F3942E4B}">
                <a14:imgProps xmln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l="4580" t="8156" r="4328" b="7749"/>
          <a:stretch/>
        </p:blipFill>
        <p:spPr>
          <a:xfrm>
            <a:off x="2463742" y="2852936"/>
            <a:ext cx="4772554" cy="2592288"/>
          </a:xfrm>
          <a:prstGeom prst="rect">
            <a:avLst/>
          </a:prstGeom>
        </p:spPr>
      </p:pic>
    </p:spTree>
    <p:extLst>
      <p:ext uri="{BB962C8B-B14F-4D97-AF65-F5344CB8AC3E}">
        <p14:creationId xmlns="" xmlns:p14="http://schemas.microsoft.com/office/powerpoint/2010/main" val="293819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Hooke’s Law</a:t>
            </a:r>
          </a:p>
        </p:txBody>
      </p:sp>
      <p:sp>
        <p:nvSpPr>
          <p:cNvPr id="3" name="Content Placeholder 2"/>
          <p:cNvSpPr>
            <a:spLocks noGrp="1"/>
          </p:cNvSpPr>
          <p:nvPr>
            <p:ph sz="quarter" idx="1"/>
          </p:nvPr>
        </p:nvSpPr>
        <p:spPr/>
        <p:txBody>
          <a:bodyPr/>
          <a:lstStyle/>
          <a:p>
            <a:pPr algn="just" eaLnBrk="1" hangingPunct="1">
              <a:buFont typeface="Wingdings" pitchFamily="28" charset="2"/>
              <a:buChar char="§"/>
            </a:pPr>
            <a:r>
              <a:rPr lang="en-US" dirty="0"/>
              <a:t>Hooke's law state that the extension of a spring is proportional to the load applied to it, provided the limit of proportionality (elasticity limit) is not exceeded.</a:t>
            </a:r>
          </a:p>
          <a:p>
            <a:pPr algn="just" eaLnBrk="1" hangingPunct="1">
              <a:buFont typeface="Wingdings" pitchFamily="28" charset="2"/>
              <a:buChar char="§"/>
            </a:pPr>
            <a:r>
              <a:rPr lang="en-US" dirty="0"/>
              <a:t>In term of equation: </a:t>
            </a:r>
          </a:p>
          <a:p>
            <a:pPr algn="ctr" eaLnBrk="1" hangingPunct="1">
              <a:buFont typeface="Wingdings" pitchFamily="28" charset="2"/>
              <a:buNone/>
            </a:pPr>
            <a:r>
              <a:rPr lang="en-US" b="1" i="1" dirty="0"/>
              <a:t>F = </a:t>
            </a:r>
            <a:r>
              <a:rPr lang="en-US" b="1" i="1" dirty="0" err="1"/>
              <a:t>kx</a:t>
            </a:r>
            <a:endParaRPr lang="en-US" b="1" i="1" dirty="0"/>
          </a:p>
          <a:p>
            <a:pPr eaLnBrk="1" hangingPunct="1">
              <a:buFont typeface="Wingdings" pitchFamily="28" charset="2"/>
              <a:buNone/>
            </a:pPr>
            <a:r>
              <a:rPr lang="en-US" b="1" i="1" dirty="0"/>
              <a:t>	</a:t>
            </a:r>
            <a:r>
              <a:rPr lang="en-US" dirty="0"/>
              <a:t>where</a:t>
            </a:r>
          </a:p>
          <a:p>
            <a:pPr eaLnBrk="1" hangingPunct="1">
              <a:buFont typeface="Wingdings" pitchFamily="28" charset="2"/>
              <a:buNone/>
            </a:pPr>
            <a:r>
              <a:rPr lang="en-US" b="1" i="1" dirty="0"/>
              <a:t>	F </a:t>
            </a:r>
            <a:r>
              <a:rPr lang="en-US" dirty="0"/>
              <a:t>is the force applied</a:t>
            </a:r>
          </a:p>
          <a:p>
            <a:pPr eaLnBrk="1" hangingPunct="1">
              <a:buFont typeface="Wingdings" pitchFamily="28" charset="2"/>
              <a:buNone/>
            </a:pPr>
            <a:r>
              <a:rPr lang="en-US" b="1" i="1" dirty="0"/>
              <a:t>	k </a:t>
            </a:r>
            <a:r>
              <a:rPr lang="en-US" dirty="0"/>
              <a:t>is the stiffness of spring (spring constant)</a:t>
            </a:r>
          </a:p>
          <a:p>
            <a:pPr eaLnBrk="1" hangingPunct="1">
              <a:buFont typeface="Wingdings" pitchFamily="28" charset="2"/>
              <a:buNone/>
            </a:pPr>
            <a:r>
              <a:rPr lang="en-US" dirty="0"/>
              <a:t>	</a:t>
            </a:r>
            <a:r>
              <a:rPr lang="en-US" b="1" i="1" dirty="0"/>
              <a:t>x</a:t>
            </a:r>
            <a:r>
              <a:rPr lang="en-US" dirty="0"/>
              <a:t> is the extension of the spring</a:t>
            </a:r>
          </a:p>
          <a:p>
            <a:endParaRPr lang="en-US" dirty="0"/>
          </a:p>
        </p:txBody>
      </p:sp>
      <p:sp>
        <p:nvSpPr>
          <p:cNvPr id="4" name="Date Placeholder 3"/>
          <p:cNvSpPr>
            <a:spLocks noGrp="1"/>
          </p:cNvSpPr>
          <p:nvPr>
            <p:ph type="dt" sz="half" idx="10"/>
          </p:nvPr>
        </p:nvSpPr>
        <p:spPr/>
        <p:txBody>
          <a:bodyPr/>
          <a:lstStyle/>
          <a:p>
            <a:pPr>
              <a:defRPr/>
            </a:pPr>
            <a:r>
              <a:rPr lang="en-GB" smtClean="0"/>
              <a:t>Deformation</a:t>
            </a:r>
            <a:endParaRPr lang="en-GB"/>
          </a:p>
        </p:txBody>
      </p:sp>
      <p:sp>
        <p:nvSpPr>
          <p:cNvPr id="5" name="Slide Number Placeholder 4"/>
          <p:cNvSpPr>
            <a:spLocks noGrp="1"/>
          </p:cNvSpPr>
          <p:nvPr>
            <p:ph type="sldNum" sz="quarter" idx="12"/>
          </p:nvPr>
        </p:nvSpPr>
        <p:spPr/>
        <p:txBody>
          <a:bodyPr/>
          <a:lstStyle/>
          <a:p>
            <a:pPr>
              <a:defRPr/>
            </a:pPr>
            <a:fld id="{194D6A90-1E43-40DD-BEEF-A90B6C709F74}" type="slidenum">
              <a:rPr lang="en-GB" smtClean="0"/>
              <a:pPr>
                <a:defRPr/>
              </a:pPr>
              <a:t>12</a:t>
            </a:fld>
            <a:endParaRPr lang="en-GB"/>
          </a:p>
        </p:txBody>
      </p:sp>
    </p:spTree>
    <p:extLst>
      <p:ext uri="{BB962C8B-B14F-4D97-AF65-F5344CB8AC3E}">
        <p14:creationId xmlns="" xmlns:p14="http://schemas.microsoft.com/office/powerpoint/2010/main" val="17609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Content Placeholder 5" descr="Untitled.png"/>
          <p:cNvPicPr>
            <a:picLocks noGrp="1" noChangeAspect="1"/>
          </p:cNvPicPr>
          <p:nvPr>
            <p:ph sz="quarter" idx="1"/>
          </p:nvPr>
        </p:nvPicPr>
        <p:blipFill>
          <a:blip r:embed="rId3" cstate="print"/>
          <a:srcRect/>
          <a:stretch>
            <a:fillRect/>
          </a:stretch>
        </p:blipFill>
        <p:spPr>
          <a:xfrm>
            <a:off x="1066180" y="1262054"/>
            <a:ext cx="7034212" cy="5038585"/>
          </a:xfrm>
        </p:spPr>
      </p:pic>
      <p:sp>
        <p:nvSpPr>
          <p:cNvPr id="14340" name="Date Placeholder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14341"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2640E66C-FDD9-4102-8930-51576DA7674B}" type="slidenum">
              <a:rPr lang="en-GB" smtClean="0"/>
              <a:pPr/>
              <a:t>13</a:t>
            </a:fld>
            <a:endParaRPr lang="en-GB" smtClean="0"/>
          </a:p>
        </p:txBody>
      </p:sp>
      <p:grpSp>
        <p:nvGrpSpPr>
          <p:cNvPr id="14342" name="Group 10"/>
          <p:cNvGrpSpPr>
            <a:grpSpLocks/>
          </p:cNvGrpSpPr>
          <p:nvPr/>
        </p:nvGrpSpPr>
        <p:grpSpPr bwMode="auto">
          <a:xfrm>
            <a:off x="1116386" y="1394192"/>
            <a:ext cx="6047905" cy="4843120"/>
            <a:chOff x="1115649" y="1394062"/>
            <a:chExt cx="6048202" cy="4842872"/>
          </a:xfrm>
        </p:grpSpPr>
        <p:sp>
          <p:nvSpPr>
            <p:cNvPr id="14343" name="Rectangle 5"/>
            <p:cNvSpPr>
              <a:spLocks noChangeArrowheads="1"/>
            </p:cNvSpPr>
            <p:nvPr/>
          </p:nvSpPr>
          <p:spPr bwMode="auto">
            <a:xfrm>
              <a:off x="1115649" y="4944338"/>
              <a:ext cx="3239750" cy="1292596"/>
            </a:xfrm>
            <a:prstGeom prst="rect">
              <a:avLst/>
            </a:prstGeom>
            <a:noFill/>
            <a:ln w="9525">
              <a:noFill/>
              <a:miter lim="800000"/>
              <a:headEnd/>
              <a:tailEnd/>
            </a:ln>
          </p:spPr>
          <p:txBody>
            <a:bodyPr wrap="square">
              <a:spAutoFit/>
            </a:bodyPr>
            <a:lstStyle/>
            <a:p>
              <a:pPr algn="ctr"/>
              <a:r>
                <a:rPr lang="en-US" dirty="0"/>
                <a:t>A region where extension is proportional to a force applied. A returns to original form when force is removed.</a:t>
              </a:r>
              <a:endParaRPr lang="en-US" sz="2400" dirty="0"/>
            </a:p>
          </p:txBody>
        </p:sp>
        <p:sp>
          <p:nvSpPr>
            <p:cNvPr id="14344" name="Rectangle 5"/>
            <p:cNvSpPr>
              <a:spLocks noChangeArrowheads="1"/>
            </p:cNvSpPr>
            <p:nvPr/>
          </p:nvSpPr>
          <p:spPr bwMode="auto">
            <a:xfrm>
              <a:off x="2483101" y="1394062"/>
              <a:ext cx="4680750" cy="738626"/>
            </a:xfrm>
            <a:prstGeom prst="rect">
              <a:avLst/>
            </a:prstGeom>
            <a:noFill/>
            <a:ln w="9525">
              <a:noFill/>
              <a:miter lim="800000"/>
              <a:headEnd/>
              <a:tailEnd/>
            </a:ln>
          </p:spPr>
          <p:txBody>
            <a:bodyPr wrap="square">
              <a:spAutoFit/>
            </a:bodyPr>
            <a:lstStyle/>
            <a:p>
              <a:pPr algn="ctr"/>
              <a:r>
                <a:rPr lang="en-US" dirty="0"/>
                <a:t>A region where any further extension would not cause it to return to its original form</a:t>
              </a:r>
              <a:endParaRPr lang="en-US" sz="2400" dirty="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Example</a:t>
            </a:r>
          </a:p>
        </p:txBody>
      </p:sp>
      <p:sp>
        <p:nvSpPr>
          <p:cNvPr id="15363" name="Date Placeholder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15364"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BB545090-E3EB-499C-B100-F51945A01753}" type="slidenum">
              <a:rPr lang="en-GB" smtClean="0"/>
              <a:pPr/>
              <a:t>14</a:t>
            </a:fld>
            <a:endParaRPr lang="en-GB" smtClean="0"/>
          </a:p>
        </p:txBody>
      </p:sp>
      <p:sp>
        <p:nvSpPr>
          <p:cNvPr id="3" name="Content Placeholder 2"/>
          <p:cNvSpPr>
            <a:spLocks noGrp="1"/>
          </p:cNvSpPr>
          <p:nvPr>
            <p:ph sz="quarter" idx="1"/>
          </p:nvPr>
        </p:nvSpPr>
        <p:spPr>
          <a:xfrm>
            <a:off x="457200" y="1219200"/>
            <a:ext cx="8229600" cy="4937125"/>
          </a:xfrm>
        </p:spPr>
        <p:txBody>
          <a:bodyPr>
            <a:normAutofit lnSpcReduction="10000"/>
          </a:bodyPr>
          <a:lstStyle/>
          <a:p>
            <a:pPr marL="514350" indent="-514350" algn="just" eaLnBrk="1" fontAlgn="auto" hangingPunct="1">
              <a:spcAft>
                <a:spcPts val="0"/>
              </a:spcAft>
              <a:buFont typeface="+mj-lt"/>
              <a:buAutoNum type="arabicPeriod"/>
              <a:defRPr/>
            </a:pPr>
            <a:r>
              <a:rPr lang="en-SG" dirty="0" smtClean="0"/>
              <a:t>A helical spring of natural length 20 cm is stretched to 24 cm by a force of 20 N. What force is required to stretch the spring to a length of 30 cm?</a:t>
            </a:r>
          </a:p>
          <a:p>
            <a:pPr marL="514350" indent="-514350" algn="just" eaLnBrk="1" fontAlgn="auto" hangingPunct="1">
              <a:spcAft>
                <a:spcPts val="0"/>
              </a:spcAft>
              <a:buFont typeface="+mj-lt"/>
              <a:buAutoNum type="arabicPeriod"/>
              <a:defRPr/>
            </a:pPr>
            <a:r>
              <a:rPr lang="en-SG" dirty="0" smtClean="0"/>
              <a:t>A spring, of original length 10.0 cm stretches to 12.0 cm when a force of 40 N is applied to it. What is the extension of the spring when a force of 26 N is applied?</a:t>
            </a:r>
            <a:endParaRPr lang="en-US" dirty="0" smtClean="0"/>
          </a:p>
          <a:p>
            <a:pPr marL="514350" indent="-514350" algn="just" eaLnBrk="1" fontAlgn="auto" hangingPunct="1">
              <a:spcAft>
                <a:spcPts val="0"/>
              </a:spcAft>
              <a:buFont typeface="+mj-lt"/>
              <a:buAutoNum type="arabicPeriod"/>
              <a:defRPr/>
            </a:pPr>
            <a:r>
              <a:rPr lang="en-SG" dirty="0" smtClean="0"/>
              <a:t>A 10 N load produced an extension of 5 cm. What force would produce an extension of 15 cm?</a:t>
            </a:r>
          </a:p>
          <a:p>
            <a:pPr marL="514350" indent="-514350" algn="just" eaLnBrk="1" fontAlgn="auto" hangingPunct="1">
              <a:spcAft>
                <a:spcPts val="0"/>
              </a:spcAft>
              <a:buFont typeface="+mj-lt"/>
              <a:buAutoNum type="arabicPeriod"/>
              <a:defRPr/>
            </a:pPr>
            <a:r>
              <a:rPr lang="en-SG" dirty="0" smtClean="0"/>
              <a:t>A spring has an </a:t>
            </a:r>
            <a:r>
              <a:rPr lang="en-SG" dirty="0" err="1" smtClean="0"/>
              <a:t>unstrecthed</a:t>
            </a:r>
            <a:r>
              <a:rPr lang="en-SG" dirty="0" smtClean="0"/>
              <a:t> length of 12.0 cm. its stiffness </a:t>
            </a:r>
            <a:r>
              <a:rPr lang="en-SG" i="1" dirty="0" smtClean="0"/>
              <a:t>k</a:t>
            </a:r>
            <a:r>
              <a:rPr lang="en-SG" dirty="0" smtClean="0"/>
              <a:t> is 8 N/cm. What load is needed to stretch the spring to a length of 15.0 cm?</a:t>
            </a:r>
          </a:p>
          <a:p>
            <a:pPr marL="274320" indent="-274320" eaLnBrk="1" fontAlgn="auto" hangingPunct="1">
              <a:spcAft>
                <a:spcPts val="0"/>
              </a:spcAft>
              <a:buFont typeface="Wingdings" pitchFamily="2" charset="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lgn="just">
              <a:buFont typeface="+mj-lt"/>
              <a:buAutoNum type="arabicPeriod" startAt="5"/>
            </a:pPr>
            <a:r>
              <a:rPr lang="en-SG" dirty="0" smtClean="0"/>
              <a:t>A spring requires a load of 2.5 N to increase its length by 4 cm. the spring obeys Hooke’s Law. What load will give it an extension of 12 cm?</a:t>
            </a:r>
          </a:p>
          <a:p>
            <a:pPr marL="514350" indent="-514350" algn="just">
              <a:buFont typeface="+mj-lt"/>
              <a:buAutoNum type="arabicPeriod" startAt="5"/>
            </a:pPr>
            <a:r>
              <a:rPr lang="en-SG" dirty="0" smtClean="0"/>
              <a:t>An </a:t>
            </a:r>
            <a:r>
              <a:rPr lang="en-SG" dirty="0"/>
              <a:t>elastic bungee cord has near plastic elasticity as long as the applied stretching force does not exceed 5.00 N. When no force is applied to the cord, it is 1.00 m long. When the applied force is 5.00 N, the band stretches to a length of 2.00 m. How long will the cord be if a stretching force of 2.00 N is applied</a:t>
            </a:r>
            <a:r>
              <a:rPr lang="en-SG" dirty="0" smtClean="0"/>
              <a:t>?</a:t>
            </a:r>
          </a:p>
          <a:p>
            <a:pPr marL="514350" indent="-514350">
              <a:buFont typeface="+mj-lt"/>
              <a:buAutoNum type="arabicPeriod" startAt="5"/>
            </a:pPr>
            <a:endParaRPr lang="en-US" dirty="0"/>
          </a:p>
          <a:p>
            <a:endParaRPr lang="en-US" dirty="0"/>
          </a:p>
        </p:txBody>
      </p:sp>
      <p:sp>
        <p:nvSpPr>
          <p:cNvPr id="4" name="Date Placeholder 3"/>
          <p:cNvSpPr>
            <a:spLocks noGrp="1"/>
          </p:cNvSpPr>
          <p:nvPr>
            <p:ph type="dt" sz="half" idx="10"/>
          </p:nvPr>
        </p:nvSpPr>
        <p:spPr/>
        <p:txBody>
          <a:bodyPr/>
          <a:lstStyle/>
          <a:p>
            <a:pPr>
              <a:defRPr/>
            </a:pPr>
            <a:r>
              <a:rPr lang="en-GB" smtClean="0"/>
              <a:t>Deformation</a:t>
            </a:r>
            <a:endParaRPr lang="en-GB"/>
          </a:p>
        </p:txBody>
      </p:sp>
      <p:sp>
        <p:nvSpPr>
          <p:cNvPr id="5" name="Slide Number Placeholder 4"/>
          <p:cNvSpPr>
            <a:spLocks noGrp="1"/>
          </p:cNvSpPr>
          <p:nvPr>
            <p:ph type="sldNum" sz="quarter" idx="12"/>
          </p:nvPr>
        </p:nvSpPr>
        <p:spPr/>
        <p:txBody>
          <a:bodyPr/>
          <a:lstStyle/>
          <a:p>
            <a:pPr>
              <a:defRPr/>
            </a:pPr>
            <a:fld id="{194D6A90-1E43-40DD-BEEF-A90B6C709F74}" type="slidenum">
              <a:rPr lang="en-GB" smtClean="0"/>
              <a:pPr>
                <a:defRPr/>
              </a:pPr>
              <a:t>15</a:t>
            </a:fld>
            <a:endParaRPr lang="en-GB"/>
          </a:p>
        </p:txBody>
      </p:sp>
    </p:spTree>
    <p:extLst>
      <p:ext uri="{BB962C8B-B14F-4D97-AF65-F5344CB8AC3E}">
        <p14:creationId xmlns="" xmlns:p14="http://schemas.microsoft.com/office/powerpoint/2010/main" val="4053595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Date Placeholder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16388"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9C355092-0848-4A3A-B370-90FDF75248F3}" type="slidenum">
              <a:rPr lang="en-GB" smtClean="0"/>
              <a:pPr/>
              <a:t>16</a:t>
            </a:fld>
            <a:endParaRPr lang="en-GB" smtClean="0"/>
          </a:p>
        </p:txBody>
      </p:sp>
      <p:sp>
        <p:nvSpPr>
          <p:cNvPr id="3" name="Content Placeholder 2"/>
          <p:cNvSpPr>
            <a:spLocks noGrp="1"/>
          </p:cNvSpPr>
          <p:nvPr>
            <p:ph sz="quarter" idx="1"/>
          </p:nvPr>
        </p:nvSpPr>
        <p:spPr>
          <a:xfrm>
            <a:off x="301625" y="1125538"/>
            <a:ext cx="8540750" cy="4973637"/>
          </a:xfrm>
        </p:spPr>
        <p:txBody>
          <a:bodyPr>
            <a:normAutofit lnSpcReduction="10000"/>
          </a:bodyPr>
          <a:lstStyle/>
          <a:p>
            <a:pPr marL="514350" indent="-514350" algn="just" eaLnBrk="1" fontAlgn="auto" hangingPunct="1">
              <a:spcAft>
                <a:spcPts val="0"/>
              </a:spcAft>
              <a:buFont typeface="+mj-lt"/>
              <a:buAutoNum type="arabicPeriod" startAt="7"/>
              <a:defRPr/>
            </a:pPr>
            <a:r>
              <a:rPr lang="en-SG" dirty="0" smtClean="0"/>
              <a:t>In an experiment with a spiral spring, the following data were obtained.</a:t>
            </a:r>
          </a:p>
          <a:p>
            <a:pPr marL="274320" indent="-274320" eaLnBrk="1" fontAlgn="auto" hangingPunct="1">
              <a:spcAft>
                <a:spcPts val="0"/>
              </a:spcAft>
              <a:buFont typeface="Wingdings" pitchFamily="2" charset="2"/>
              <a:buNone/>
              <a:defRPr/>
            </a:pPr>
            <a:endParaRPr lang="en-US" dirty="0" smtClean="0"/>
          </a:p>
          <a:p>
            <a:pPr marL="274320" indent="-274320" eaLnBrk="1" fontAlgn="auto" hangingPunct="1">
              <a:spcAft>
                <a:spcPts val="0"/>
              </a:spcAft>
              <a:buFont typeface="Wingdings" pitchFamily="2" charset="2"/>
              <a:buNone/>
              <a:defRPr/>
            </a:pPr>
            <a:endParaRPr lang="en-US" dirty="0" smtClean="0"/>
          </a:p>
          <a:p>
            <a:pPr marL="274320" indent="-274320" eaLnBrk="1" fontAlgn="auto" hangingPunct="1">
              <a:spcAft>
                <a:spcPts val="0"/>
              </a:spcAft>
              <a:buFont typeface="Wingdings" pitchFamily="2" charset="2"/>
              <a:buNone/>
              <a:defRPr/>
            </a:pPr>
            <a:r>
              <a:rPr lang="en-US" dirty="0" smtClean="0"/>
              <a:t>	</a:t>
            </a:r>
          </a:p>
          <a:p>
            <a:pPr marL="514350" indent="-514350" eaLnBrk="1" fontAlgn="auto" hangingPunct="1">
              <a:spcAft>
                <a:spcPts val="0"/>
              </a:spcAft>
              <a:buFont typeface="Wingdings 3" pitchFamily="18" charset="2"/>
              <a:buNone/>
              <a:defRPr/>
            </a:pPr>
            <a:r>
              <a:rPr lang="en-US" dirty="0" smtClean="0"/>
              <a:t>      </a:t>
            </a:r>
            <a:r>
              <a:rPr lang="en-SG" dirty="0" smtClean="0"/>
              <a:t>Plot the graph of length against load, and from the graph find the following:</a:t>
            </a:r>
            <a:endParaRPr lang="en-US" dirty="0" smtClean="0"/>
          </a:p>
          <a:p>
            <a:pPr marL="971550" lvl="1" indent="-514350" eaLnBrk="1" fontAlgn="auto" hangingPunct="1">
              <a:spcAft>
                <a:spcPts val="0"/>
              </a:spcAft>
              <a:buFontTx/>
              <a:buAutoNum type="alphaLcParenBoth"/>
              <a:defRPr/>
            </a:pPr>
            <a:r>
              <a:rPr lang="en-SG" dirty="0" smtClean="0"/>
              <a:t>The length of the spring when it is not loaded.</a:t>
            </a:r>
            <a:endParaRPr lang="en-US" dirty="0" smtClean="0"/>
          </a:p>
          <a:p>
            <a:pPr marL="971550" lvl="1" indent="-514350" eaLnBrk="1" fontAlgn="auto" hangingPunct="1">
              <a:spcAft>
                <a:spcPts val="0"/>
              </a:spcAft>
              <a:buFontTx/>
              <a:buAutoNum type="alphaLcParenBoth"/>
              <a:defRPr/>
            </a:pPr>
            <a:r>
              <a:rPr lang="en-SG" dirty="0" smtClean="0"/>
              <a:t>The length of the spring when the load is 100 N.</a:t>
            </a:r>
            <a:endParaRPr lang="en-US" dirty="0" smtClean="0"/>
          </a:p>
          <a:p>
            <a:pPr marL="971550" lvl="1" indent="-514350" eaLnBrk="1" fontAlgn="auto" hangingPunct="1">
              <a:spcAft>
                <a:spcPts val="0"/>
              </a:spcAft>
              <a:buFontTx/>
              <a:buAutoNum type="alphaLcParenBoth"/>
              <a:defRPr/>
            </a:pPr>
            <a:r>
              <a:rPr lang="en-SG" dirty="0" smtClean="0"/>
              <a:t>The load required to produce an extension of 6 cm.</a:t>
            </a:r>
            <a:endParaRPr lang="en-US" dirty="0" smtClean="0"/>
          </a:p>
          <a:p>
            <a:pPr marL="971550" lvl="1" indent="-514350" eaLnBrk="1" fontAlgn="auto" hangingPunct="1">
              <a:spcAft>
                <a:spcPts val="0"/>
              </a:spcAft>
              <a:buFontTx/>
              <a:buAutoNum type="alphaLcParenBoth"/>
              <a:defRPr/>
            </a:pPr>
            <a:r>
              <a:rPr lang="en-SG" dirty="0" smtClean="0"/>
              <a:t>Predict what will happen to the spring if a 1000 N load is added onto it.</a:t>
            </a:r>
            <a:endParaRPr lang="en-US" dirty="0"/>
          </a:p>
        </p:txBody>
      </p:sp>
      <p:graphicFrame>
        <p:nvGraphicFramePr>
          <p:cNvPr id="11289" name="Group 25"/>
          <p:cNvGraphicFramePr>
            <a:graphicFrameLocks noGrp="1"/>
          </p:cNvGraphicFramePr>
          <p:nvPr/>
        </p:nvGraphicFramePr>
        <p:xfrm>
          <a:off x="977900" y="2060575"/>
          <a:ext cx="7594600" cy="1036320"/>
        </p:xfrm>
        <a:graphic>
          <a:graphicData uri="http://schemas.openxmlformats.org/drawingml/2006/table">
            <a:tbl>
              <a:tblPr/>
              <a:tblGrid>
                <a:gridCol w="3978275"/>
                <a:gridCol w="690563"/>
                <a:gridCol w="976312"/>
                <a:gridCol w="974725"/>
                <a:gridCol w="97472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Arial" charset="0"/>
                          <a:cs typeface="Arial" charset="0"/>
                        </a:rPr>
                        <a:t>Length of Spring (cm)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Arial" charset="0"/>
                          <a:cs typeface="Arial"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Arial" charset="0"/>
                          <a:cs typeface="Arial"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bg1"/>
                          </a:solidFill>
                          <a:effectLst/>
                          <a:latin typeface="Arial" charset="0"/>
                          <a:cs typeface="Arial" charset="0"/>
                        </a:rPr>
                        <a:t>12.0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bg1"/>
                          </a:solidFill>
                          <a:effectLst/>
                          <a:latin typeface="Arial" charset="0"/>
                          <a:cs typeface="Arial" charset="0"/>
                        </a:rPr>
                        <a:t>14.0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Arial" charset="0"/>
                          <a:cs typeface="Arial" charset="0"/>
                        </a:rPr>
                        <a:t>Load (N)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Arial" charset="0"/>
                          <a:cs typeface="Arial"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bg1"/>
                          </a:solidFill>
                          <a:effectLst/>
                          <a:latin typeface="Arial" charset="0"/>
                          <a:cs typeface="Arial" charset="0"/>
                        </a:rPr>
                        <a:t>90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bg1"/>
                          </a:solidFill>
                          <a:effectLst/>
                          <a:latin typeface="Arial" charset="0"/>
                          <a:cs typeface="Arial" charset="0"/>
                        </a:rPr>
                        <a:t>140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Arial" charset="0"/>
                          <a:cs typeface="Arial" charset="0"/>
                        </a:rPr>
                        <a:t>190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4"/>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95300" y="352425"/>
            <a:ext cx="8540750" cy="5813425"/>
          </a:xfrm>
        </p:spPr>
        <p:txBody>
          <a:bodyPr>
            <a:normAutofit/>
          </a:bodyPr>
          <a:lstStyle/>
          <a:p>
            <a:pPr marL="514350" indent="-514350" algn="just" eaLnBrk="1" fontAlgn="auto" hangingPunct="1">
              <a:spcAft>
                <a:spcPts val="0"/>
              </a:spcAft>
              <a:buFont typeface="+mj-lt"/>
              <a:buAutoNum type="arabicPeriod" startAt="8"/>
              <a:defRPr/>
            </a:pPr>
            <a:r>
              <a:rPr lang="en-SG" sz="3000" dirty="0" smtClean="0"/>
              <a:t>In an experiment with a spring, these results were obtained.</a:t>
            </a:r>
          </a:p>
          <a:p>
            <a:pPr marL="514350" indent="-514350" eaLnBrk="1" fontAlgn="auto" hangingPunct="1">
              <a:spcAft>
                <a:spcPts val="0"/>
              </a:spcAft>
              <a:buFont typeface="Wingdings" pitchFamily="28" charset="2"/>
              <a:buNone/>
              <a:defRPr/>
            </a:pPr>
            <a:endParaRPr lang="en-US" sz="3000" dirty="0" smtClean="0"/>
          </a:p>
          <a:p>
            <a:pPr marL="514350" indent="-514350" eaLnBrk="1" fontAlgn="auto" hangingPunct="1">
              <a:spcAft>
                <a:spcPts val="0"/>
              </a:spcAft>
              <a:buFont typeface="Wingdings" pitchFamily="28" charset="2"/>
              <a:buNone/>
              <a:defRPr/>
            </a:pPr>
            <a:endParaRPr lang="en-US" sz="3000" dirty="0" smtClean="0">
              <a:effectLst>
                <a:outerShdw blurRad="38100" dist="38100" dir="2700000" algn="tl">
                  <a:srgbClr val="FFFFFF"/>
                </a:outerShdw>
              </a:effectLst>
            </a:endParaRPr>
          </a:p>
          <a:p>
            <a:pPr marL="514350" indent="-514350" eaLnBrk="1" fontAlgn="auto" hangingPunct="1">
              <a:spcAft>
                <a:spcPts val="0"/>
              </a:spcAft>
              <a:buFont typeface="Wingdings" pitchFamily="28" charset="2"/>
              <a:buNone/>
              <a:defRPr/>
            </a:pPr>
            <a:r>
              <a:rPr lang="en-US" sz="3000" dirty="0" smtClean="0"/>
              <a:t>	</a:t>
            </a:r>
            <a:r>
              <a:rPr lang="en-SG" sz="3000" dirty="0" smtClean="0"/>
              <a:t>Draw a graph of these results and from the graph find:</a:t>
            </a:r>
            <a:endParaRPr lang="en-US" sz="3000" dirty="0" smtClean="0"/>
          </a:p>
          <a:p>
            <a:pPr marL="971550" lvl="1" indent="-514350" eaLnBrk="1" fontAlgn="auto" hangingPunct="1">
              <a:spcAft>
                <a:spcPts val="0"/>
              </a:spcAft>
              <a:buFontTx/>
              <a:buAutoNum type="alphaLcParenBoth"/>
              <a:defRPr/>
            </a:pPr>
            <a:r>
              <a:rPr lang="en-SG" sz="2600" dirty="0" smtClean="0"/>
              <a:t>The length of the spring when </a:t>
            </a:r>
            <a:r>
              <a:rPr lang="en-SG" sz="2600" dirty="0" err="1" smtClean="0"/>
              <a:t>unstretched</a:t>
            </a:r>
            <a:r>
              <a:rPr lang="en-SG" sz="2600" dirty="0" smtClean="0"/>
              <a:t>.</a:t>
            </a:r>
            <a:endParaRPr lang="en-US" sz="2600" dirty="0" smtClean="0"/>
          </a:p>
          <a:p>
            <a:pPr marL="971550" lvl="1" indent="-514350" eaLnBrk="1" fontAlgn="auto" hangingPunct="1">
              <a:spcAft>
                <a:spcPts val="0"/>
              </a:spcAft>
              <a:buFontTx/>
              <a:buAutoNum type="alphaLcParenBoth"/>
              <a:defRPr/>
            </a:pPr>
            <a:r>
              <a:rPr lang="en-SG" sz="2600" dirty="0" smtClean="0"/>
              <a:t>The length of the spring when the load is 80 N.</a:t>
            </a:r>
            <a:endParaRPr lang="en-US" sz="2600" dirty="0" smtClean="0"/>
          </a:p>
          <a:p>
            <a:pPr marL="971550" lvl="1" indent="-514350" eaLnBrk="1" fontAlgn="auto" hangingPunct="1">
              <a:spcAft>
                <a:spcPts val="0"/>
              </a:spcAft>
              <a:buFontTx/>
              <a:buAutoNum type="alphaLcParenBoth"/>
              <a:defRPr/>
            </a:pPr>
            <a:r>
              <a:rPr lang="en-SG" sz="2600" dirty="0" smtClean="0"/>
              <a:t>The load needed to produce an extension of 5.0 cm.</a:t>
            </a:r>
            <a:endParaRPr lang="en-US" sz="2600" dirty="0" smtClean="0"/>
          </a:p>
        </p:txBody>
      </p:sp>
      <p:sp>
        <p:nvSpPr>
          <p:cNvPr id="4" name="Date Placeholder 3"/>
          <p:cNvSpPr txBox="1">
            <a:spLocks noGrp="1"/>
          </p:cNvSpPr>
          <p:nvPr/>
        </p:nvSpPr>
        <p:spPr bwMode="auto">
          <a:xfrm>
            <a:off x="304800" y="6245225"/>
            <a:ext cx="2286000" cy="476250"/>
          </a:xfrm>
          <a:prstGeom prst="rect">
            <a:avLst/>
          </a:prstGeom>
          <a:noFill/>
          <a:ln>
            <a:miter lim="800000"/>
            <a:headEnd/>
            <a:tailEnd/>
          </a:ln>
        </p:spPr>
        <p:txBody>
          <a:bodyPr anchor="b"/>
          <a:lstStyle/>
          <a:p>
            <a:pPr>
              <a:defRPr/>
            </a:pPr>
            <a:r>
              <a:rPr lang="en-GB" sz="1400">
                <a:effectLst>
                  <a:outerShdw blurRad="38100" dist="38100" dir="2700000" algn="tl">
                    <a:srgbClr val="000000"/>
                  </a:outerShdw>
                </a:effectLst>
              </a:rPr>
              <a:t>Deformation</a:t>
            </a:r>
          </a:p>
        </p:txBody>
      </p:sp>
      <p:sp>
        <p:nvSpPr>
          <p:cNvPr id="5" name="Slide Number Placeholder 4"/>
          <p:cNvSpPr txBox="1">
            <a:spLocks noGrp="1"/>
          </p:cNvSpPr>
          <p:nvPr/>
        </p:nvSpPr>
        <p:spPr bwMode="auto">
          <a:xfrm>
            <a:off x="6553200" y="6245225"/>
            <a:ext cx="2286000" cy="476250"/>
          </a:xfrm>
          <a:prstGeom prst="rect">
            <a:avLst/>
          </a:prstGeom>
          <a:noFill/>
          <a:ln>
            <a:miter lim="800000"/>
            <a:headEnd/>
            <a:tailEnd/>
          </a:ln>
        </p:spPr>
        <p:txBody>
          <a:bodyPr anchor="b"/>
          <a:lstStyle/>
          <a:p>
            <a:pPr algn="r">
              <a:defRPr/>
            </a:pPr>
            <a:fld id="{F30AEE5F-294B-434F-AC60-C19E6C2B6C94}" type="slidenum">
              <a:rPr lang="en-GB" sz="1400">
                <a:effectLst>
                  <a:outerShdw blurRad="38100" dist="38100" dir="2700000" algn="tl">
                    <a:srgbClr val="000000"/>
                  </a:outerShdw>
                </a:effectLst>
              </a:rPr>
              <a:pPr algn="r">
                <a:defRPr/>
              </a:pPr>
              <a:t>17</a:t>
            </a:fld>
            <a:endParaRPr lang="en-GB" sz="1400">
              <a:effectLst>
                <a:outerShdw blurRad="38100" dist="38100" dir="2700000" algn="tl">
                  <a:srgbClr val="000000"/>
                </a:outerShdw>
              </a:effectLst>
            </a:endParaRPr>
          </a:p>
        </p:txBody>
      </p:sp>
      <p:graphicFrame>
        <p:nvGraphicFramePr>
          <p:cNvPr id="42010" name="Group 26"/>
          <p:cNvGraphicFramePr>
            <a:graphicFrameLocks noGrp="1"/>
          </p:cNvGraphicFramePr>
          <p:nvPr/>
        </p:nvGraphicFramePr>
        <p:xfrm>
          <a:off x="977900" y="1357313"/>
          <a:ext cx="7594600" cy="1036320"/>
        </p:xfrm>
        <a:graphic>
          <a:graphicData uri="http://schemas.openxmlformats.org/drawingml/2006/table">
            <a:tbl>
              <a:tblPr/>
              <a:tblGrid>
                <a:gridCol w="3978275"/>
                <a:gridCol w="690563"/>
                <a:gridCol w="976312"/>
                <a:gridCol w="974725"/>
                <a:gridCol w="97472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Arial" charset="0"/>
                          <a:cs typeface="Arial" charset="0"/>
                        </a:rPr>
                        <a:t>Length of Spring (cm)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bg1"/>
                          </a:solidFill>
                          <a:effectLst/>
                          <a:latin typeface="Arial" charset="0"/>
                          <a:cs typeface="Arial"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bg1"/>
                          </a:solidFill>
                          <a:effectLst/>
                          <a:latin typeface="Arial" charset="0"/>
                          <a:cs typeface="Arial" charset="0"/>
                        </a:rPr>
                        <a:t>11.0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bg1"/>
                          </a:solidFill>
                          <a:effectLst/>
                          <a:latin typeface="Arial" charset="0"/>
                          <a:cs typeface="Arial" charset="0"/>
                        </a:rPr>
                        <a:t>13.0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bg1"/>
                          </a:solidFill>
                          <a:effectLst/>
                          <a:latin typeface="Arial" charset="0"/>
                          <a:cs typeface="Arial"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Arial" charset="0"/>
                          <a:cs typeface="Arial" charset="0"/>
                        </a:rPr>
                        <a:t>Load (N)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bg1"/>
                          </a:solidFill>
                          <a:effectLst/>
                          <a:latin typeface="Arial" charset="0"/>
                          <a:cs typeface="Arial"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bg1"/>
                          </a:solidFill>
                          <a:effectLst/>
                          <a:latin typeface="Arial" charset="0"/>
                          <a:cs typeface="Arial" charset="0"/>
                        </a:rPr>
                        <a:t>100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bg1"/>
                          </a:solidFill>
                          <a:effectLst/>
                          <a:latin typeface="Arial" charset="0"/>
                          <a:cs typeface="Arial"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Arial" charset="0"/>
                          <a:cs typeface="Arial" charset="0"/>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4"/>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18435"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53A626C6-030D-4D93-8E2C-5DB54F019B38}" type="slidenum">
              <a:rPr lang="en-GB" smtClean="0"/>
              <a:pPr/>
              <a:t>18</a:t>
            </a:fld>
            <a:endParaRPr lang="en-GB" smtClean="0"/>
          </a:p>
        </p:txBody>
      </p:sp>
      <p:sp>
        <p:nvSpPr>
          <p:cNvPr id="26629" name="Content Placeholder 4"/>
          <p:cNvSpPr>
            <a:spLocks noGrp="1"/>
          </p:cNvSpPr>
          <p:nvPr>
            <p:ph sz="quarter" idx="1"/>
          </p:nvPr>
        </p:nvSpPr>
        <p:spPr>
          <a:xfrm>
            <a:off x="457200" y="1219200"/>
            <a:ext cx="8229600" cy="4937125"/>
          </a:xfrm>
        </p:spPr>
        <p:txBody>
          <a:bodyPr/>
          <a:lstStyle/>
          <a:p>
            <a:pPr marL="514350" indent="-514350" algn="just" eaLnBrk="1" hangingPunct="1">
              <a:buFont typeface="+mj-lt"/>
              <a:buAutoNum type="arabicPeriod"/>
              <a:defRPr/>
            </a:pPr>
            <a:r>
              <a:rPr lang="en-US" dirty="0" smtClean="0"/>
              <a:t>A student carries out an experiment to plot an extension / load graph for a spring. The diagrams show the apparatus at the start of the experiment and with a load added.</a:t>
            </a:r>
          </a:p>
          <a:p>
            <a:pPr eaLnBrk="1" hangingPunct="1">
              <a:defRPr/>
            </a:pPr>
            <a:endParaRPr lang="en-US" dirty="0" smtClean="0"/>
          </a:p>
          <a:p>
            <a:pPr eaLnBrk="1" hangingPunct="1">
              <a:defRPr/>
            </a:pPr>
            <a:endParaRPr lang="en-US" dirty="0" smtClean="0"/>
          </a:p>
          <a:p>
            <a:pPr eaLnBrk="1" hangingPunct="1">
              <a:defRPr/>
            </a:pPr>
            <a:endParaRPr lang="en-US" dirty="0" smtClean="0"/>
          </a:p>
          <a:p>
            <a:pPr marL="514350" indent="-514350" eaLnBrk="1" hangingPunct="1">
              <a:buFont typeface="Wingdings 3" pitchFamily="18" charset="2"/>
              <a:buNone/>
              <a:defRPr/>
            </a:pPr>
            <a:r>
              <a:rPr lang="en-US" dirty="0" smtClean="0"/>
              <a:t>      </a:t>
            </a:r>
          </a:p>
          <a:p>
            <a:pPr marL="514350" indent="-514350" eaLnBrk="1" hangingPunct="1">
              <a:buFont typeface="Wingdings 3" pitchFamily="18" charset="2"/>
              <a:buNone/>
              <a:defRPr/>
            </a:pPr>
            <a:r>
              <a:rPr lang="en-US" dirty="0" smtClean="0"/>
              <a:t>      What is the extension caused by the load?</a:t>
            </a:r>
          </a:p>
          <a:p>
            <a:pPr marL="514350" indent="-514350" eaLnBrk="1" hangingPunct="1">
              <a:buFont typeface="Wingdings 3" pitchFamily="18" charset="2"/>
              <a:buNone/>
              <a:defRPr/>
            </a:pPr>
            <a:endParaRPr lang="en-US" dirty="0" smtClean="0"/>
          </a:p>
        </p:txBody>
      </p:sp>
      <p:pic>
        <p:nvPicPr>
          <p:cNvPr id="18437" name="Picture 2"/>
          <p:cNvPicPr>
            <a:picLocks noChangeAspect="1" noChangeArrowheads="1"/>
          </p:cNvPicPr>
          <p:nvPr/>
        </p:nvPicPr>
        <p:blipFill>
          <a:blip r:embed="rId3" cstate="print">
            <a:lum bright="-20000" contrast="40000"/>
          </a:blip>
          <a:srcRect/>
          <a:stretch>
            <a:fillRect/>
          </a:stretch>
        </p:blipFill>
        <p:spPr bwMode="auto">
          <a:xfrm>
            <a:off x="2268538" y="2997200"/>
            <a:ext cx="4171950" cy="1543050"/>
          </a:xfrm>
          <a:prstGeom prst="rect">
            <a:avLst/>
          </a:prstGeom>
          <a:noFill/>
          <a:ln w="9525">
            <a:noFill/>
            <a:miter lim="800000"/>
            <a:headEnd/>
            <a:tailEnd/>
          </a:ln>
        </p:spPr>
      </p:pic>
      <p:graphicFrame>
        <p:nvGraphicFramePr>
          <p:cNvPr id="7" name="Table 6"/>
          <p:cNvGraphicFramePr>
            <a:graphicFrameLocks noGrp="1"/>
          </p:cNvGraphicFramePr>
          <p:nvPr/>
        </p:nvGraphicFramePr>
        <p:xfrm>
          <a:off x="1042988" y="5300663"/>
          <a:ext cx="6927576" cy="457200"/>
        </p:xfrm>
        <a:graphic>
          <a:graphicData uri="http://schemas.openxmlformats.org/drawingml/2006/table">
            <a:tbl>
              <a:tblPr firstRow="1" bandRow="1">
                <a:tableStyleId>{5C22544A-7EE6-4342-B048-85BDC9FD1C3A}</a:tableStyleId>
              </a:tblPr>
              <a:tblGrid>
                <a:gridCol w="360040"/>
                <a:gridCol w="1371600"/>
                <a:gridCol w="348208"/>
                <a:gridCol w="1371600"/>
                <a:gridCol w="336376"/>
                <a:gridCol w="1371600"/>
                <a:gridCol w="396552"/>
                <a:gridCol w="1371600"/>
              </a:tblGrid>
              <a:tr h="370840">
                <a:tc>
                  <a:txBody>
                    <a:bodyPr/>
                    <a:lstStyle/>
                    <a:p>
                      <a:pPr algn="ctr"/>
                      <a:r>
                        <a:rPr lang="en-US" sz="2400" b="1" dirty="0" smtClean="0"/>
                        <a:t>A</a:t>
                      </a:r>
                      <a:endParaRPr lang="en-US" sz="2400" b="1" dirty="0"/>
                    </a:p>
                  </a:txBody>
                  <a:tcPr/>
                </a:tc>
                <a:tc>
                  <a:txBody>
                    <a:bodyPr/>
                    <a:lstStyle/>
                    <a:p>
                      <a:pPr algn="just"/>
                      <a:r>
                        <a:rPr lang="en-US" sz="2400" b="0" i="1" dirty="0" smtClean="0"/>
                        <a:t>x</a:t>
                      </a:r>
                      <a:endParaRPr lang="en-US" sz="2400" b="0" i="1" dirty="0"/>
                    </a:p>
                  </a:txBody>
                  <a:tcPr/>
                </a:tc>
                <a:tc>
                  <a:txBody>
                    <a:bodyPr/>
                    <a:lstStyle/>
                    <a:p>
                      <a:pPr algn="ctr"/>
                      <a:r>
                        <a:rPr lang="en-US" sz="2400" dirty="0" smtClean="0"/>
                        <a:t>B</a:t>
                      </a:r>
                      <a:endParaRPr lang="en-US" sz="2400" dirty="0"/>
                    </a:p>
                  </a:txBody>
                  <a:tcPr/>
                </a:tc>
                <a:tc>
                  <a:txBody>
                    <a:bodyPr/>
                    <a:lstStyle/>
                    <a:p>
                      <a:pPr algn="just"/>
                      <a:r>
                        <a:rPr lang="en-US" sz="2400" b="0" i="1" dirty="0" smtClean="0"/>
                        <a:t>y</a:t>
                      </a:r>
                      <a:endParaRPr lang="en-US" sz="2400" b="0" i="1" dirty="0"/>
                    </a:p>
                  </a:txBody>
                  <a:tcPr/>
                </a:tc>
                <a:tc>
                  <a:txBody>
                    <a:bodyPr/>
                    <a:lstStyle/>
                    <a:p>
                      <a:pPr algn="ctr"/>
                      <a:r>
                        <a:rPr lang="en-US" sz="2400" dirty="0" smtClean="0"/>
                        <a:t>C</a:t>
                      </a:r>
                      <a:endParaRPr lang="en-US" sz="2400" dirty="0"/>
                    </a:p>
                  </a:txBody>
                  <a:tcPr/>
                </a:tc>
                <a:tc>
                  <a:txBody>
                    <a:bodyPr/>
                    <a:lstStyle/>
                    <a:p>
                      <a:pPr algn="just"/>
                      <a:r>
                        <a:rPr lang="en-US" sz="2400" b="0" i="1" dirty="0" smtClean="0"/>
                        <a:t>y + x</a:t>
                      </a:r>
                      <a:endParaRPr lang="en-US" sz="2400" b="0" i="1" dirty="0"/>
                    </a:p>
                  </a:txBody>
                  <a:tcPr/>
                </a:tc>
                <a:tc>
                  <a:txBody>
                    <a:bodyPr/>
                    <a:lstStyle/>
                    <a:p>
                      <a:pPr algn="ctr"/>
                      <a:r>
                        <a:rPr lang="en-US" sz="2400" dirty="0" smtClean="0"/>
                        <a:t>D</a:t>
                      </a:r>
                      <a:endParaRPr lang="en-US" sz="2400" dirty="0"/>
                    </a:p>
                  </a:txBody>
                  <a:tcPr/>
                </a:tc>
                <a:tc>
                  <a:txBody>
                    <a:bodyPr/>
                    <a:lstStyle/>
                    <a:p>
                      <a:pPr algn="just"/>
                      <a:r>
                        <a:rPr lang="en-US" sz="2400" b="0" i="1" dirty="0" smtClean="0"/>
                        <a:t>y</a:t>
                      </a:r>
                      <a:r>
                        <a:rPr lang="en-US" sz="2400" b="0" i="1" baseline="0" dirty="0" smtClean="0"/>
                        <a:t> - x</a:t>
                      </a:r>
                      <a:endParaRPr lang="en-US" sz="2400" b="0" i="1" dirty="0"/>
                    </a:p>
                  </a:txBody>
                  <a:tcPr/>
                </a:tc>
              </a:tr>
            </a:tbl>
          </a:graphicData>
        </a:graphic>
      </p:graphicFrame>
      <p:sp>
        <p:nvSpPr>
          <p:cNvPr id="8" name="TextBox 7"/>
          <p:cNvSpPr txBox="1"/>
          <p:nvPr/>
        </p:nvSpPr>
        <p:spPr>
          <a:xfrm>
            <a:off x="1042988" y="5805488"/>
            <a:ext cx="1152525" cy="461962"/>
          </a:xfrm>
          <a:prstGeom prst="rect">
            <a:avLst/>
          </a:prstGeom>
          <a:noFill/>
        </p:spPr>
        <p:txBody>
          <a:bodyPr>
            <a:spAutoFit/>
          </a:bodyPr>
          <a:lstStyle/>
          <a:p>
            <a:pPr>
              <a:defRPr/>
            </a:pPr>
            <a:r>
              <a:rPr lang="en-US" sz="2400" b="1" dirty="0">
                <a:solidFill>
                  <a:srgbClr val="FF0000"/>
                </a:solidFill>
                <a:latin typeface="+mn-lt"/>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lgn="just">
              <a:buFont typeface="+mj-lt"/>
              <a:buAutoNum type="arabicPeriod" startAt="2"/>
            </a:pPr>
            <a:r>
              <a:rPr lang="en-US" dirty="0" smtClean="0"/>
              <a:t>A </a:t>
            </a:r>
            <a:r>
              <a:rPr lang="en-US" dirty="0"/>
              <a:t>student adds loads to an elastic cord. He measures the length of the cord for each </a:t>
            </a:r>
            <a:r>
              <a:rPr lang="en-US" dirty="0" smtClean="0"/>
              <a:t>load.</a:t>
            </a:r>
          </a:p>
          <a:p>
            <a:pPr marL="514350" indent="-514350" algn="just">
              <a:buClr>
                <a:schemeClr val="bg2"/>
              </a:buClr>
              <a:buFont typeface="+mj-lt"/>
              <a:buAutoNum type="arabicPeriod" startAt="2"/>
            </a:pPr>
            <a:r>
              <a:rPr lang="en-US" dirty="0" smtClean="0"/>
              <a:t>He </a:t>
            </a:r>
            <a:r>
              <a:rPr lang="en-US" dirty="0"/>
              <a:t>then plots a graph from the results.</a:t>
            </a:r>
          </a:p>
        </p:txBody>
      </p:sp>
      <p:sp>
        <p:nvSpPr>
          <p:cNvPr id="4" name="Date Placeholder 3"/>
          <p:cNvSpPr>
            <a:spLocks noGrp="1"/>
          </p:cNvSpPr>
          <p:nvPr>
            <p:ph type="dt" sz="half" idx="10"/>
          </p:nvPr>
        </p:nvSpPr>
        <p:spPr/>
        <p:txBody>
          <a:bodyPr/>
          <a:lstStyle/>
          <a:p>
            <a:pPr>
              <a:defRPr/>
            </a:pPr>
            <a:r>
              <a:rPr lang="en-GB" smtClean="0"/>
              <a:t>Deformation</a:t>
            </a:r>
            <a:endParaRPr lang="en-GB"/>
          </a:p>
        </p:txBody>
      </p:sp>
      <p:sp>
        <p:nvSpPr>
          <p:cNvPr id="5" name="Slide Number Placeholder 4"/>
          <p:cNvSpPr>
            <a:spLocks noGrp="1"/>
          </p:cNvSpPr>
          <p:nvPr>
            <p:ph type="sldNum" sz="quarter" idx="12"/>
          </p:nvPr>
        </p:nvSpPr>
        <p:spPr/>
        <p:txBody>
          <a:bodyPr/>
          <a:lstStyle/>
          <a:p>
            <a:pPr>
              <a:defRPr/>
            </a:pPr>
            <a:fld id="{194D6A90-1E43-40DD-BEEF-A90B6C709F74}" type="slidenum">
              <a:rPr lang="en-GB" smtClean="0"/>
              <a:pPr>
                <a:defRPr/>
              </a:pPr>
              <a:t>19</a:t>
            </a:fld>
            <a:endParaRPr lang="en-GB"/>
          </a:p>
        </p:txBody>
      </p:sp>
      <p:pic>
        <p:nvPicPr>
          <p:cNvPr id="1026" name="Picture 2"/>
          <p:cNvPicPr>
            <a:picLocks noChangeAspect="1" noChangeArrowheads="1"/>
          </p:cNvPicPr>
          <p:nvPr/>
        </p:nvPicPr>
        <p:blipFill>
          <a:blip r:embed="rId2">
            <a:extLst>
              <a:ext uri="{BEBA8EAE-BF5A-486C-A8C5-ECC9F3942E4B}">
                <a14:imgProps xmln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2411760" y="2924944"/>
            <a:ext cx="4572000" cy="28432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593610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Force(Deformation)</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Change in Speed</a:t>
            </a:r>
          </a:p>
          <a:p>
            <a:pPr marL="514350" indent="-514350">
              <a:buFont typeface="+mj-lt"/>
              <a:buAutoNum type="arabicPeriod"/>
            </a:pPr>
            <a:r>
              <a:rPr lang="en-US" dirty="0" smtClean="0"/>
              <a:t>Change in Direction</a:t>
            </a:r>
          </a:p>
          <a:p>
            <a:pPr marL="514350" indent="-514350">
              <a:buFont typeface="+mj-lt"/>
              <a:buAutoNum type="arabicPeriod"/>
            </a:pPr>
            <a:r>
              <a:rPr lang="en-US" dirty="0" smtClean="0"/>
              <a:t>Change in Shape</a:t>
            </a:r>
            <a:endParaRPr lang="en-US" dirty="0"/>
          </a:p>
        </p:txBody>
      </p:sp>
      <p:sp>
        <p:nvSpPr>
          <p:cNvPr id="4" name="Date Placeholder 3"/>
          <p:cNvSpPr>
            <a:spLocks noGrp="1"/>
          </p:cNvSpPr>
          <p:nvPr>
            <p:ph type="dt" sz="half" idx="10"/>
          </p:nvPr>
        </p:nvSpPr>
        <p:spPr/>
        <p:txBody>
          <a:bodyPr/>
          <a:lstStyle/>
          <a:p>
            <a:pPr>
              <a:defRPr/>
            </a:pPr>
            <a:r>
              <a:rPr lang="en-GB" smtClean="0"/>
              <a:t>Deformation</a:t>
            </a:r>
            <a:endParaRPr lang="en-GB"/>
          </a:p>
        </p:txBody>
      </p:sp>
      <p:sp>
        <p:nvSpPr>
          <p:cNvPr id="5" name="Slide Number Placeholder 4"/>
          <p:cNvSpPr>
            <a:spLocks noGrp="1"/>
          </p:cNvSpPr>
          <p:nvPr>
            <p:ph type="sldNum" sz="quarter" idx="12"/>
          </p:nvPr>
        </p:nvSpPr>
        <p:spPr/>
        <p:txBody>
          <a:bodyPr/>
          <a:lstStyle/>
          <a:p>
            <a:pPr>
              <a:defRPr/>
            </a:pPr>
            <a:fld id="{194D6A90-1E43-40DD-BEEF-A90B6C709F74}" type="slidenum">
              <a:rPr lang="en-GB" smtClean="0"/>
              <a:pPr>
                <a:defRPr/>
              </a:pPr>
              <a:t>2</a:t>
            </a:fld>
            <a:endParaRPr lang="en-GB"/>
          </a:p>
        </p:txBody>
      </p:sp>
    </p:spTree>
    <p:extLst>
      <p:ext uri="{BB962C8B-B14F-4D97-AF65-F5344CB8AC3E}">
        <p14:creationId xmlns="" xmlns:p14="http://schemas.microsoft.com/office/powerpoint/2010/main" val="138933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Clr>
                <a:schemeClr val="bg2"/>
              </a:buClr>
              <a:buFont typeface="+mj-lt"/>
              <a:buAutoNum type="arabicPeriod"/>
            </a:pPr>
            <a:r>
              <a:rPr lang="en-US" dirty="0"/>
              <a:t>Which length is plotted on the vertical axis?</a:t>
            </a:r>
          </a:p>
          <a:p>
            <a:pPr marL="788988" lvl="1" indent="-514350">
              <a:buFont typeface="+mj-lt"/>
              <a:buAutoNum type="alphaUcPeriod"/>
            </a:pPr>
            <a:r>
              <a:rPr lang="en-US" dirty="0" smtClean="0"/>
              <a:t>measured length</a:t>
            </a:r>
          </a:p>
          <a:p>
            <a:pPr marL="788988" lvl="1" indent="-514350">
              <a:buFont typeface="+mj-lt"/>
              <a:buAutoNum type="alphaUcPeriod"/>
            </a:pPr>
            <a:r>
              <a:rPr lang="en-US" dirty="0" smtClean="0"/>
              <a:t>original length</a:t>
            </a:r>
          </a:p>
          <a:p>
            <a:pPr marL="788988" lvl="1" indent="-514350">
              <a:buFont typeface="+mj-lt"/>
              <a:buAutoNum type="alphaUcPeriod"/>
            </a:pPr>
            <a:r>
              <a:rPr lang="en-US" dirty="0" smtClean="0"/>
              <a:t>(measured </a:t>
            </a:r>
            <a:r>
              <a:rPr lang="en-US" dirty="0"/>
              <a:t>length – original length</a:t>
            </a:r>
            <a:r>
              <a:rPr lang="en-US" dirty="0" smtClean="0"/>
              <a:t>)</a:t>
            </a:r>
          </a:p>
          <a:p>
            <a:pPr marL="788988" lvl="1" indent="-514350">
              <a:buFont typeface="+mj-lt"/>
              <a:buAutoNum type="alphaUcPeriod"/>
            </a:pPr>
            <a:r>
              <a:rPr lang="en-US" dirty="0" smtClean="0"/>
              <a:t>(measured </a:t>
            </a:r>
            <a:r>
              <a:rPr lang="en-US" dirty="0"/>
              <a:t>length + original length)</a:t>
            </a:r>
          </a:p>
        </p:txBody>
      </p:sp>
      <p:sp>
        <p:nvSpPr>
          <p:cNvPr id="4" name="Date Placeholder 3"/>
          <p:cNvSpPr>
            <a:spLocks noGrp="1"/>
          </p:cNvSpPr>
          <p:nvPr>
            <p:ph type="dt" sz="half" idx="10"/>
          </p:nvPr>
        </p:nvSpPr>
        <p:spPr/>
        <p:txBody>
          <a:bodyPr/>
          <a:lstStyle/>
          <a:p>
            <a:pPr>
              <a:defRPr/>
            </a:pPr>
            <a:r>
              <a:rPr lang="en-GB" smtClean="0"/>
              <a:t>Deformation</a:t>
            </a:r>
            <a:endParaRPr lang="en-GB"/>
          </a:p>
        </p:txBody>
      </p:sp>
      <p:sp>
        <p:nvSpPr>
          <p:cNvPr id="5" name="Slide Number Placeholder 4"/>
          <p:cNvSpPr>
            <a:spLocks noGrp="1"/>
          </p:cNvSpPr>
          <p:nvPr>
            <p:ph type="sldNum" sz="quarter" idx="12"/>
          </p:nvPr>
        </p:nvSpPr>
        <p:spPr/>
        <p:txBody>
          <a:bodyPr/>
          <a:lstStyle/>
          <a:p>
            <a:pPr>
              <a:defRPr/>
            </a:pPr>
            <a:fld id="{194D6A90-1E43-40DD-BEEF-A90B6C709F74}" type="slidenum">
              <a:rPr lang="en-GB" smtClean="0"/>
              <a:pPr>
                <a:defRPr/>
              </a:pPr>
              <a:t>20</a:t>
            </a:fld>
            <a:endParaRPr lang="en-GB"/>
          </a:p>
        </p:txBody>
      </p:sp>
    </p:spTree>
    <p:extLst>
      <p:ext uri="{BB962C8B-B14F-4D97-AF65-F5344CB8AC3E}">
        <p14:creationId xmlns="" xmlns:p14="http://schemas.microsoft.com/office/powerpoint/2010/main" val="2232835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10" fill="hold"/>
                                        <p:tgtEl>
                                          <p:spTgt spid="3">
                                            <p:txEl>
                                              <p:pRg st="3" end="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19459"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EC139BF4-2294-495B-A97A-EE68F607249B}" type="slidenum">
              <a:rPr lang="en-GB" smtClean="0"/>
              <a:pPr/>
              <a:t>21</a:t>
            </a:fld>
            <a:endParaRPr lang="en-GB" smtClean="0"/>
          </a:p>
        </p:txBody>
      </p:sp>
      <p:sp>
        <p:nvSpPr>
          <p:cNvPr id="19460" name="Content Placeholder 4"/>
          <p:cNvSpPr>
            <a:spLocks noGrp="1"/>
          </p:cNvSpPr>
          <p:nvPr>
            <p:ph sz="quarter" idx="1"/>
          </p:nvPr>
        </p:nvSpPr>
        <p:spPr>
          <a:xfrm>
            <a:off x="457200" y="1219200"/>
            <a:ext cx="8229600" cy="4937125"/>
          </a:xfrm>
        </p:spPr>
        <p:txBody>
          <a:bodyPr/>
          <a:lstStyle/>
          <a:p>
            <a:pPr marL="514350" indent="-514350" algn="just" eaLnBrk="1" hangingPunct="1">
              <a:buFont typeface="+mj-lt"/>
              <a:buAutoNum type="arabicPeriod" startAt="3"/>
            </a:pPr>
            <a:r>
              <a:rPr lang="en-US" dirty="0" smtClean="0"/>
              <a:t>A spring is suspended from a stand. Loads are added and the extensions are measured.</a:t>
            </a:r>
          </a:p>
        </p:txBody>
      </p:sp>
      <p:pic>
        <p:nvPicPr>
          <p:cNvPr id="19461" name="Picture 2"/>
          <p:cNvPicPr>
            <a:picLocks noChangeAspect="1" noChangeArrowheads="1"/>
          </p:cNvPicPr>
          <p:nvPr/>
        </p:nvPicPr>
        <p:blipFill>
          <a:blip r:embed="rId3" cstate="print">
            <a:lum bright="-20000" contrast="40000"/>
          </a:blip>
          <a:srcRect l="6088" t="8859" r="4613" b="5501"/>
          <a:stretch>
            <a:fillRect/>
          </a:stretch>
        </p:blipFill>
        <p:spPr bwMode="auto">
          <a:xfrm>
            <a:off x="1036638" y="2254250"/>
            <a:ext cx="7496175" cy="247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2048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08BF283-B6BE-4CD8-A0F4-68364E16271F}" type="slidenum">
              <a:rPr lang="en-GB" smtClean="0"/>
              <a:pPr/>
              <a:t>22</a:t>
            </a:fld>
            <a:endParaRPr lang="en-GB" smtClean="0"/>
          </a:p>
        </p:txBody>
      </p:sp>
      <p:sp>
        <p:nvSpPr>
          <p:cNvPr id="20485" name="Content Placeholder 4"/>
          <p:cNvSpPr>
            <a:spLocks noGrp="1"/>
          </p:cNvSpPr>
          <p:nvPr>
            <p:ph sz="quarter" idx="1"/>
          </p:nvPr>
        </p:nvSpPr>
        <p:spPr>
          <a:xfrm>
            <a:off x="457200" y="1219200"/>
            <a:ext cx="8229600" cy="4937125"/>
          </a:xfrm>
        </p:spPr>
        <p:txBody>
          <a:bodyPr/>
          <a:lstStyle/>
          <a:p>
            <a:pPr marL="514350" indent="-514350" algn="just" eaLnBrk="1" hangingPunct="1">
              <a:buFont typeface="Wingdings 3" pitchFamily="18" charset="2"/>
              <a:buNone/>
            </a:pPr>
            <a:r>
              <a:rPr lang="en-US" smtClean="0"/>
              <a:t>      Which graph shows the result of plotting extension against load?</a:t>
            </a:r>
          </a:p>
        </p:txBody>
      </p:sp>
      <p:pic>
        <p:nvPicPr>
          <p:cNvPr id="20486" name="Picture 2"/>
          <p:cNvPicPr>
            <a:picLocks noChangeAspect="1" noChangeArrowheads="1"/>
          </p:cNvPicPr>
          <p:nvPr/>
        </p:nvPicPr>
        <p:blipFill>
          <a:blip r:embed="rId3" cstate="print">
            <a:lum bright="-20000" contrast="40000"/>
          </a:blip>
          <a:srcRect l="1540" t="10211" r="1540" b="10211"/>
          <a:stretch>
            <a:fillRect/>
          </a:stretch>
        </p:blipFill>
        <p:spPr bwMode="auto">
          <a:xfrm>
            <a:off x="1116013" y="2420938"/>
            <a:ext cx="7451725" cy="1655762"/>
          </a:xfrm>
          <a:prstGeom prst="rect">
            <a:avLst/>
          </a:prstGeom>
          <a:noFill/>
          <a:ln w="9525">
            <a:noFill/>
            <a:miter lim="800000"/>
            <a:headEnd/>
            <a:tailEnd/>
          </a:ln>
        </p:spPr>
      </p:pic>
      <p:sp>
        <p:nvSpPr>
          <p:cNvPr id="7" name="TextBox 6"/>
          <p:cNvSpPr txBox="1"/>
          <p:nvPr/>
        </p:nvSpPr>
        <p:spPr>
          <a:xfrm>
            <a:off x="1116013" y="4076700"/>
            <a:ext cx="503237" cy="461963"/>
          </a:xfrm>
          <a:prstGeom prst="rect">
            <a:avLst/>
          </a:prstGeom>
          <a:noFill/>
        </p:spPr>
        <p:txBody>
          <a:bodyPr>
            <a:spAutoFit/>
          </a:bodyPr>
          <a:lstStyle/>
          <a:p>
            <a:pPr>
              <a:defRPr/>
            </a:pPr>
            <a:r>
              <a:rPr lang="en-US" sz="2400" b="1" dirty="0">
                <a:solidFill>
                  <a:srgbClr val="FF0000"/>
                </a:solidFill>
                <a:latin typeface="+mn-lt"/>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21507" name="Slide Number Placeholder 2"/>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E808214C-3CAC-4013-AA36-A975AEC23120}" type="slidenum">
              <a:rPr lang="en-GB" smtClean="0"/>
              <a:pPr/>
              <a:t>23</a:t>
            </a:fld>
            <a:endParaRPr lang="en-GB" smtClean="0"/>
          </a:p>
        </p:txBody>
      </p:sp>
      <p:sp>
        <p:nvSpPr>
          <p:cNvPr id="21509" name="Content Placeholder 4"/>
          <p:cNvSpPr>
            <a:spLocks noGrp="1"/>
          </p:cNvSpPr>
          <p:nvPr>
            <p:ph sz="quarter" idx="1"/>
          </p:nvPr>
        </p:nvSpPr>
        <p:spPr>
          <a:xfrm>
            <a:off x="457200" y="1219200"/>
            <a:ext cx="8229600" cy="4937125"/>
          </a:xfrm>
        </p:spPr>
        <p:txBody>
          <a:bodyPr/>
          <a:lstStyle/>
          <a:p>
            <a:pPr marL="514350" indent="-514350" algn="just" eaLnBrk="1" hangingPunct="1">
              <a:buFont typeface="+mj-lt"/>
              <a:buAutoNum type="arabicPeriod" startAt="4"/>
              <a:defRPr/>
            </a:pPr>
            <a:r>
              <a:rPr lang="en-US" dirty="0" smtClean="0"/>
              <a:t>Which part of the graph shows the limit of proportionality for an elastic solid?</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p:txBody>
      </p:sp>
      <p:pic>
        <p:nvPicPr>
          <p:cNvPr id="2" name="Picture 2"/>
          <p:cNvPicPr>
            <a:picLocks noChangeAspect="1" noChangeArrowheads="1"/>
          </p:cNvPicPr>
          <p:nvPr/>
        </p:nvPicPr>
        <p:blipFill>
          <a:blip r:embed="rId3" cstate="print">
            <a:lum bright="-20000" contrast="40000"/>
          </a:blip>
          <a:srcRect l="4182" t="2924" r="6265"/>
          <a:stretch>
            <a:fillRect/>
          </a:stretch>
        </p:blipFill>
        <p:spPr bwMode="auto">
          <a:xfrm>
            <a:off x="2987675" y="2205038"/>
            <a:ext cx="3097213" cy="2524125"/>
          </a:xfrm>
          <a:prstGeom prst="rect">
            <a:avLst/>
          </a:prstGeom>
          <a:noFill/>
          <a:ln w="9525">
            <a:noFill/>
            <a:miter lim="800000"/>
            <a:headEnd/>
            <a:tailEnd/>
          </a:ln>
        </p:spPr>
      </p:pic>
      <p:graphicFrame>
        <p:nvGraphicFramePr>
          <p:cNvPr id="7" name="Table 6"/>
          <p:cNvGraphicFramePr>
            <a:graphicFrameLocks noGrp="1"/>
          </p:cNvGraphicFramePr>
          <p:nvPr/>
        </p:nvGraphicFramePr>
        <p:xfrm>
          <a:off x="971550" y="4868863"/>
          <a:ext cx="6927576" cy="457200"/>
        </p:xfrm>
        <a:graphic>
          <a:graphicData uri="http://schemas.openxmlformats.org/drawingml/2006/table">
            <a:tbl>
              <a:tblPr firstRow="1" bandRow="1">
                <a:tableStyleId>{5C22544A-7EE6-4342-B048-85BDC9FD1C3A}</a:tableStyleId>
              </a:tblPr>
              <a:tblGrid>
                <a:gridCol w="360040"/>
                <a:gridCol w="1371600"/>
                <a:gridCol w="348208"/>
                <a:gridCol w="1371600"/>
                <a:gridCol w="336376"/>
                <a:gridCol w="1371600"/>
                <a:gridCol w="396552"/>
                <a:gridCol w="1371600"/>
              </a:tblGrid>
              <a:tr h="370840">
                <a:tc>
                  <a:txBody>
                    <a:bodyPr/>
                    <a:lstStyle/>
                    <a:p>
                      <a:pPr algn="ctr"/>
                      <a:r>
                        <a:rPr lang="en-US" sz="2400" b="1" dirty="0" smtClean="0"/>
                        <a:t>A</a:t>
                      </a:r>
                      <a:endParaRPr lang="en-US" sz="2400" b="1" dirty="0"/>
                    </a:p>
                  </a:txBody>
                  <a:tcPr/>
                </a:tc>
                <a:tc>
                  <a:txBody>
                    <a:bodyPr/>
                    <a:lstStyle/>
                    <a:p>
                      <a:pPr algn="just"/>
                      <a:r>
                        <a:rPr lang="en-US" sz="2400" b="0" i="0" dirty="0" smtClean="0"/>
                        <a:t>O</a:t>
                      </a:r>
                      <a:endParaRPr lang="en-US" sz="2400" b="0" i="0" dirty="0"/>
                    </a:p>
                  </a:txBody>
                  <a:tcPr/>
                </a:tc>
                <a:tc>
                  <a:txBody>
                    <a:bodyPr/>
                    <a:lstStyle/>
                    <a:p>
                      <a:pPr algn="ctr"/>
                      <a:r>
                        <a:rPr lang="en-US" sz="2400" dirty="0" smtClean="0"/>
                        <a:t>B</a:t>
                      </a:r>
                      <a:endParaRPr lang="en-US" sz="2400" dirty="0"/>
                    </a:p>
                  </a:txBody>
                  <a:tcPr/>
                </a:tc>
                <a:tc>
                  <a:txBody>
                    <a:bodyPr/>
                    <a:lstStyle/>
                    <a:p>
                      <a:pPr algn="just"/>
                      <a:r>
                        <a:rPr lang="en-US" sz="2400" b="0" i="0" dirty="0" smtClean="0"/>
                        <a:t>OP</a:t>
                      </a:r>
                      <a:endParaRPr lang="en-US" sz="2400" b="0" i="0" dirty="0"/>
                    </a:p>
                  </a:txBody>
                  <a:tcPr/>
                </a:tc>
                <a:tc>
                  <a:txBody>
                    <a:bodyPr/>
                    <a:lstStyle/>
                    <a:p>
                      <a:pPr algn="ctr"/>
                      <a:r>
                        <a:rPr lang="en-US" sz="2400" dirty="0" smtClean="0"/>
                        <a:t>C</a:t>
                      </a:r>
                      <a:endParaRPr lang="en-US" sz="2400" dirty="0"/>
                    </a:p>
                  </a:txBody>
                  <a:tcPr/>
                </a:tc>
                <a:tc>
                  <a:txBody>
                    <a:bodyPr/>
                    <a:lstStyle/>
                    <a:p>
                      <a:pPr algn="just"/>
                      <a:r>
                        <a:rPr lang="en-US" sz="2400" b="0" i="0" dirty="0" smtClean="0"/>
                        <a:t>P</a:t>
                      </a:r>
                      <a:endParaRPr lang="en-US" sz="2400" b="0" i="0" dirty="0"/>
                    </a:p>
                  </a:txBody>
                  <a:tcPr/>
                </a:tc>
                <a:tc>
                  <a:txBody>
                    <a:bodyPr/>
                    <a:lstStyle/>
                    <a:p>
                      <a:pPr algn="ctr"/>
                      <a:r>
                        <a:rPr lang="en-US" sz="2400" dirty="0" smtClean="0"/>
                        <a:t>D</a:t>
                      </a:r>
                      <a:endParaRPr lang="en-US" sz="2400" dirty="0"/>
                    </a:p>
                  </a:txBody>
                  <a:tcPr/>
                </a:tc>
                <a:tc>
                  <a:txBody>
                    <a:bodyPr/>
                    <a:lstStyle/>
                    <a:p>
                      <a:pPr algn="just"/>
                      <a:r>
                        <a:rPr lang="en-US" sz="2400" b="0" i="0" dirty="0" smtClean="0"/>
                        <a:t>PO</a:t>
                      </a:r>
                      <a:endParaRPr lang="en-US" sz="2400" b="0" i="0" dirty="0"/>
                    </a:p>
                  </a:txBody>
                  <a:tcPr/>
                </a:tc>
              </a:tr>
            </a:tbl>
          </a:graphicData>
        </a:graphic>
      </p:graphicFrame>
      <p:sp>
        <p:nvSpPr>
          <p:cNvPr id="8" name="TextBox 7"/>
          <p:cNvSpPr txBox="1"/>
          <p:nvPr/>
        </p:nvSpPr>
        <p:spPr>
          <a:xfrm>
            <a:off x="971550" y="5373688"/>
            <a:ext cx="936625" cy="461962"/>
          </a:xfrm>
          <a:prstGeom prst="rect">
            <a:avLst/>
          </a:prstGeom>
          <a:noFill/>
        </p:spPr>
        <p:txBody>
          <a:bodyPr>
            <a:spAutoFit/>
          </a:bodyPr>
          <a:lstStyle/>
          <a:p>
            <a:pPr>
              <a:defRPr/>
            </a:pPr>
            <a:r>
              <a:rPr lang="en-US" sz="2400" b="1" dirty="0">
                <a:solidFill>
                  <a:srgbClr val="FF0000"/>
                </a:solidFill>
                <a:latin typeface="+mn-lt"/>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5"/>
            </a:pPr>
            <a:r>
              <a:rPr lang="en-US" dirty="0" smtClean="0"/>
              <a:t>An </a:t>
            </a:r>
            <a:r>
              <a:rPr lang="en-US" dirty="0"/>
              <a:t>extension-load graph for a wire is shown</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514350" indent="-514350">
              <a:buClr>
                <a:schemeClr val="bg2"/>
              </a:buClr>
              <a:buFont typeface="+mj-lt"/>
              <a:buAutoNum type="arabicPeriod"/>
            </a:pPr>
            <a:r>
              <a:rPr lang="en-US" dirty="0"/>
              <a:t>What is the load at the limit of proportionality for the wire</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GB" smtClean="0"/>
              <a:t>Deformation</a:t>
            </a:r>
            <a:endParaRPr lang="en-GB"/>
          </a:p>
        </p:txBody>
      </p:sp>
      <p:sp>
        <p:nvSpPr>
          <p:cNvPr id="5" name="Slide Number Placeholder 4"/>
          <p:cNvSpPr>
            <a:spLocks noGrp="1"/>
          </p:cNvSpPr>
          <p:nvPr>
            <p:ph type="sldNum" sz="quarter" idx="12"/>
          </p:nvPr>
        </p:nvSpPr>
        <p:spPr/>
        <p:txBody>
          <a:bodyPr/>
          <a:lstStyle/>
          <a:p>
            <a:pPr>
              <a:defRPr/>
            </a:pPr>
            <a:fld id="{194D6A90-1E43-40DD-BEEF-A90B6C709F74}" type="slidenum">
              <a:rPr lang="en-GB" smtClean="0"/>
              <a:pPr>
                <a:defRPr/>
              </a:pPr>
              <a:t>24</a:t>
            </a:fld>
            <a:endParaRPr lang="en-GB"/>
          </a:p>
        </p:txBody>
      </p:sp>
      <p:pic>
        <p:nvPicPr>
          <p:cNvPr id="1026" name="Picture 2"/>
          <p:cNvPicPr>
            <a:picLocks noChangeAspect="1" noChangeArrowheads="1"/>
          </p:cNvPicPr>
          <p:nvPr/>
        </p:nvPicPr>
        <p:blipFill rotWithShape="1">
          <a:blip r:embed="rId2">
            <a:extLst>
              <a:ext uri="{BEBA8EAE-BF5A-486C-A8C5-ECC9F3942E4B}">
                <a14:imgProps xmln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l="3679" r="9199"/>
          <a:stretch/>
        </p:blipFill>
        <p:spPr bwMode="auto">
          <a:xfrm>
            <a:off x="1937982" y="1700808"/>
            <a:ext cx="4954137" cy="33623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graphicFrame>
        <p:nvGraphicFramePr>
          <p:cNvPr id="7" name="Table 6"/>
          <p:cNvGraphicFramePr>
            <a:graphicFrameLocks noGrp="1"/>
          </p:cNvGraphicFramePr>
          <p:nvPr>
            <p:extLst>
              <p:ext uri="{D42A27DB-BD31-4B8C-83A1-F6EECF244321}">
                <p14:modId xmlns="" xmlns:p14="http://schemas.microsoft.com/office/powerpoint/2010/main" val="1151441353"/>
              </p:ext>
            </p:extLst>
          </p:nvPr>
        </p:nvGraphicFramePr>
        <p:xfrm>
          <a:off x="1115616" y="5852120"/>
          <a:ext cx="6927576" cy="457200"/>
        </p:xfrm>
        <a:graphic>
          <a:graphicData uri="http://schemas.openxmlformats.org/drawingml/2006/table">
            <a:tbl>
              <a:tblPr firstRow="1" bandRow="1">
                <a:tableStyleId>{5C22544A-7EE6-4342-B048-85BDC9FD1C3A}</a:tableStyleId>
              </a:tblPr>
              <a:tblGrid>
                <a:gridCol w="360040"/>
                <a:gridCol w="1371600"/>
                <a:gridCol w="348208"/>
                <a:gridCol w="1371600"/>
                <a:gridCol w="336376"/>
                <a:gridCol w="1371600"/>
                <a:gridCol w="396552"/>
                <a:gridCol w="1371600"/>
              </a:tblGrid>
              <a:tr h="370840">
                <a:tc>
                  <a:txBody>
                    <a:bodyPr/>
                    <a:lstStyle/>
                    <a:p>
                      <a:pPr algn="ctr"/>
                      <a:r>
                        <a:rPr lang="en-US" sz="2400" b="1" dirty="0" smtClean="0"/>
                        <a:t>A</a:t>
                      </a:r>
                      <a:endParaRPr lang="en-US" sz="2400" b="1" dirty="0"/>
                    </a:p>
                  </a:txBody>
                  <a:tcPr/>
                </a:tc>
                <a:tc>
                  <a:txBody>
                    <a:bodyPr/>
                    <a:lstStyle/>
                    <a:p>
                      <a:pPr algn="just"/>
                      <a:r>
                        <a:rPr lang="en-US" sz="2400" b="0" i="0" dirty="0" smtClean="0"/>
                        <a:t>4 N</a:t>
                      </a:r>
                      <a:endParaRPr lang="en-US" sz="2400" b="0" i="0" dirty="0"/>
                    </a:p>
                  </a:txBody>
                  <a:tcPr/>
                </a:tc>
                <a:tc>
                  <a:txBody>
                    <a:bodyPr/>
                    <a:lstStyle/>
                    <a:p>
                      <a:pPr algn="ctr"/>
                      <a:r>
                        <a:rPr lang="en-US" sz="2400" dirty="0" smtClean="0"/>
                        <a:t>B</a:t>
                      </a:r>
                      <a:endParaRPr lang="en-US" sz="2400" dirty="0"/>
                    </a:p>
                  </a:txBody>
                  <a:tcPr/>
                </a:tc>
                <a:tc>
                  <a:txBody>
                    <a:bodyPr/>
                    <a:lstStyle/>
                    <a:p>
                      <a:pPr algn="just"/>
                      <a:r>
                        <a:rPr lang="en-US" sz="2400" b="0" i="0" dirty="0" smtClean="0"/>
                        <a:t>15 N</a:t>
                      </a:r>
                      <a:endParaRPr lang="en-US" sz="2400" b="0" i="0" dirty="0"/>
                    </a:p>
                  </a:txBody>
                  <a:tcPr/>
                </a:tc>
                <a:tc>
                  <a:txBody>
                    <a:bodyPr/>
                    <a:lstStyle/>
                    <a:p>
                      <a:pPr algn="ctr"/>
                      <a:r>
                        <a:rPr lang="en-US" sz="2400" dirty="0" smtClean="0"/>
                        <a:t>C</a:t>
                      </a:r>
                      <a:endParaRPr lang="en-US" sz="2400" dirty="0"/>
                    </a:p>
                  </a:txBody>
                  <a:tcPr/>
                </a:tc>
                <a:tc>
                  <a:txBody>
                    <a:bodyPr/>
                    <a:lstStyle/>
                    <a:p>
                      <a:pPr algn="just"/>
                      <a:r>
                        <a:rPr lang="en-US" sz="2400" b="0" i="0" dirty="0" smtClean="0"/>
                        <a:t>60 N</a:t>
                      </a:r>
                      <a:endParaRPr lang="en-US" sz="2400" b="0" i="0" dirty="0"/>
                    </a:p>
                  </a:txBody>
                  <a:tcPr/>
                </a:tc>
                <a:tc>
                  <a:txBody>
                    <a:bodyPr/>
                    <a:lstStyle/>
                    <a:p>
                      <a:pPr algn="ctr"/>
                      <a:r>
                        <a:rPr lang="en-US" sz="2400" dirty="0" smtClean="0"/>
                        <a:t>D</a:t>
                      </a:r>
                      <a:endParaRPr lang="en-US" sz="2400" dirty="0"/>
                    </a:p>
                  </a:txBody>
                  <a:tcPr/>
                </a:tc>
                <a:tc>
                  <a:txBody>
                    <a:bodyPr/>
                    <a:lstStyle/>
                    <a:p>
                      <a:pPr algn="just"/>
                      <a:r>
                        <a:rPr lang="en-US" sz="2400" b="0" i="0" dirty="0" smtClean="0"/>
                        <a:t>70 N</a:t>
                      </a:r>
                      <a:endParaRPr lang="en-US" sz="2400" b="0" i="0" dirty="0"/>
                    </a:p>
                  </a:txBody>
                  <a:tcPr/>
                </a:tc>
              </a:tr>
            </a:tbl>
          </a:graphicData>
        </a:graphic>
      </p:graphicFrame>
      <p:sp>
        <p:nvSpPr>
          <p:cNvPr id="6" name="TextBox 5"/>
          <p:cNvSpPr txBox="1"/>
          <p:nvPr/>
        </p:nvSpPr>
        <p:spPr>
          <a:xfrm>
            <a:off x="8244408" y="5877272"/>
            <a:ext cx="899592" cy="523220"/>
          </a:xfrm>
          <a:prstGeom prst="rect">
            <a:avLst/>
          </a:prstGeom>
          <a:noFill/>
        </p:spPr>
        <p:txBody>
          <a:bodyPr wrap="square" rtlCol="0">
            <a:spAutoFit/>
          </a:bodyPr>
          <a:lstStyle/>
          <a:p>
            <a:r>
              <a:rPr lang="en-US" sz="2800" b="1" dirty="0" smtClean="0">
                <a:solidFill>
                  <a:srgbClr val="FF0000"/>
                </a:solidFill>
                <a:latin typeface="+mn-lt"/>
              </a:rPr>
              <a:t>C</a:t>
            </a:r>
            <a:endParaRPr lang="en-US" sz="2800" b="1" dirty="0">
              <a:solidFill>
                <a:srgbClr val="FF0000"/>
              </a:solidFill>
              <a:latin typeface="+mn-lt"/>
            </a:endParaRPr>
          </a:p>
        </p:txBody>
      </p:sp>
    </p:spTree>
    <p:extLst>
      <p:ext uri="{BB962C8B-B14F-4D97-AF65-F5344CB8AC3E}">
        <p14:creationId xmlns="" xmlns:p14="http://schemas.microsoft.com/office/powerpoint/2010/main" val="3449677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22531"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9323C10D-52DF-4735-BA95-28EAF736EAF2}" type="slidenum">
              <a:rPr lang="en-GB" smtClean="0"/>
              <a:pPr/>
              <a:t>25</a:t>
            </a:fld>
            <a:endParaRPr lang="en-GB" smtClean="0"/>
          </a:p>
        </p:txBody>
      </p:sp>
      <p:sp>
        <p:nvSpPr>
          <p:cNvPr id="22532" name="Content Placeholder 4"/>
          <p:cNvSpPr>
            <a:spLocks noGrp="1"/>
          </p:cNvSpPr>
          <p:nvPr>
            <p:ph sz="quarter" idx="1"/>
          </p:nvPr>
        </p:nvSpPr>
        <p:spPr>
          <a:xfrm>
            <a:off x="457200" y="1219200"/>
            <a:ext cx="8229600" cy="4937125"/>
          </a:xfrm>
        </p:spPr>
        <p:txBody>
          <a:bodyPr/>
          <a:lstStyle/>
          <a:p>
            <a:pPr marL="514350" indent="-514350" algn="just" eaLnBrk="1" hangingPunct="1">
              <a:buFont typeface="+mj-lt"/>
              <a:buAutoNum type="arabicPeriod" startAt="6"/>
            </a:pPr>
            <a:r>
              <a:rPr lang="en-US" dirty="0" smtClean="0"/>
              <a:t>A spring balance is calibrated to give readings in </a:t>
            </a:r>
            <a:r>
              <a:rPr lang="en-US" dirty="0" err="1" smtClean="0"/>
              <a:t>newtons</a:t>
            </a:r>
            <a:r>
              <a:rPr lang="en-US" dirty="0" smtClean="0"/>
              <a:t>.</a:t>
            </a:r>
          </a:p>
          <a:p>
            <a:pPr marL="514350" indent="-514350" algn="just" eaLnBrk="1" hangingPunct="1">
              <a:buFont typeface="Wingdings 3" pitchFamily="18" charset="2"/>
              <a:buNone/>
            </a:pPr>
            <a:r>
              <a:rPr lang="en-US" dirty="0" smtClean="0"/>
              <a:t>      The graph shows how the length of the spring varies with the load.</a:t>
            </a:r>
          </a:p>
        </p:txBody>
      </p:sp>
      <p:pic>
        <p:nvPicPr>
          <p:cNvPr id="22533" name="Picture 2"/>
          <p:cNvPicPr>
            <a:picLocks noChangeAspect="1" noChangeArrowheads="1"/>
          </p:cNvPicPr>
          <p:nvPr/>
        </p:nvPicPr>
        <p:blipFill>
          <a:blip r:embed="rId3" cstate="print">
            <a:lum bright="-20000" contrast="40000"/>
          </a:blip>
          <a:srcRect l="1471" t="3851" r="4398" b="3770"/>
          <a:stretch>
            <a:fillRect/>
          </a:stretch>
        </p:blipFill>
        <p:spPr bwMode="auto">
          <a:xfrm>
            <a:off x="1835150" y="2924175"/>
            <a:ext cx="4608513" cy="3529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23556"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B2D3BD2-275C-4F23-94A8-321CE0054273}" type="slidenum">
              <a:rPr lang="en-GB" smtClean="0"/>
              <a:pPr/>
              <a:t>26</a:t>
            </a:fld>
            <a:endParaRPr lang="en-GB" smtClean="0"/>
          </a:p>
        </p:txBody>
      </p:sp>
      <p:sp>
        <p:nvSpPr>
          <p:cNvPr id="23557" name="Content Placeholder 4"/>
          <p:cNvSpPr>
            <a:spLocks noGrp="1"/>
          </p:cNvSpPr>
          <p:nvPr>
            <p:ph sz="quarter" idx="1"/>
          </p:nvPr>
        </p:nvSpPr>
        <p:spPr>
          <a:xfrm>
            <a:off x="457200" y="1219200"/>
            <a:ext cx="8229600" cy="4937125"/>
          </a:xfrm>
        </p:spPr>
        <p:txBody>
          <a:bodyPr/>
          <a:lstStyle/>
          <a:p>
            <a:pPr marL="514350" indent="-514350" eaLnBrk="1" hangingPunct="1">
              <a:buFont typeface="Wingdings 3" pitchFamily="18" charset="2"/>
              <a:buNone/>
            </a:pPr>
            <a:r>
              <a:rPr lang="en-US" smtClean="0"/>
              <a:t>      A load causes the spring of the balance to extend by 3 cm.</a:t>
            </a:r>
          </a:p>
          <a:p>
            <a:pPr marL="514350" indent="-514350" eaLnBrk="1" hangingPunct="1">
              <a:buFont typeface="Wingdings 3" pitchFamily="18" charset="2"/>
              <a:buNone/>
            </a:pPr>
            <a:r>
              <a:rPr lang="en-US" smtClean="0"/>
              <a:t>      What is the balance reading?</a:t>
            </a:r>
          </a:p>
        </p:txBody>
      </p:sp>
      <p:graphicFrame>
        <p:nvGraphicFramePr>
          <p:cNvPr id="6" name="Table 5"/>
          <p:cNvGraphicFramePr>
            <a:graphicFrameLocks noGrp="1"/>
          </p:cNvGraphicFramePr>
          <p:nvPr/>
        </p:nvGraphicFramePr>
        <p:xfrm>
          <a:off x="1042988" y="2636838"/>
          <a:ext cx="6927576" cy="457200"/>
        </p:xfrm>
        <a:graphic>
          <a:graphicData uri="http://schemas.openxmlformats.org/drawingml/2006/table">
            <a:tbl>
              <a:tblPr firstRow="1" bandRow="1">
                <a:tableStyleId>{5C22544A-7EE6-4342-B048-85BDC9FD1C3A}</a:tableStyleId>
              </a:tblPr>
              <a:tblGrid>
                <a:gridCol w="360040"/>
                <a:gridCol w="1371600"/>
                <a:gridCol w="348208"/>
                <a:gridCol w="1371600"/>
                <a:gridCol w="336376"/>
                <a:gridCol w="1371600"/>
                <a:gridCol w="396552"/>
                <a:gridCol w="1371600"/>
              </a:tblGrid>
              <a:tr h="370840">
                <a:tc>
                  <a:txBody>
                    <a:bodyPr/>
                    <a:lstStyle/>
                    <a:p>
                      <a:pPr algn="ctr"/>
                      <a:r>
                        <a:rPr lang="en-US" sz="2400" b="1" dirty="0" smtClean="0"/>
                        <a:t>A</a:t>
                      </a:r>
                      <a:endParaRPr lang="en-US" sz="2400" b="1" dirty="0"/>
                    </a:p>
                  </a:txBody>
                  <a:tcPr/>
                </a:tc>
                <a:tc>
                  <a:txBody>
                    <a:bodyPr/>
                    <a:lstStyle/>
                    <a:p>
                      <a:pPr algn="just"/>
                      <a:r>
                        <a:rPr lang="en-US" sz="2400" b="0" i="0" dirty="0" smtClean="0"/>
                        <a:t>3 N</a:t>
                      </a:r>
                      <a:endParaRPr lang="en-US" sz="2400" b="0" i="0" dirty="0"/>
                    </a:p>
                  </a:txBody>
                  <a:tcPr/>
                </a:tc>
                <a:tc>
                  <a:txBody>
                    <a:bodyPr/>
                    <a:lstStyle/>
                    <a:p>
                      <a:pPr algn="ctr"/>
                      <a:r>
                        <a:rPr lang="en-US" sz="2400" dirty="0" smtClean="0"/>
                        <a:t>B</a:t>
                      </a:r>
                      <a:endParaRPr lang="en-US" sz="2400" dirty="0"/>
                    </a:p>
                  </a:txBody>
                  <a:tcPr/>
                </a:tc>
                <a:tc>
                  <a:txBody>
                    <a:bodyPr/>
                    <a:lstStyle/>
                    <a:p>
                      <a:pPr algn="just"/>
                      <a:r>
                        <a:rPr lang="en-US" sz="2400" b="0" i="0" dirty="0" smtClean="0"/>
                        <a:t>5 N</a:t>
                      </a:r>
                      <a:endParaRPr lang="en-US" sz="2400" b="0" i="0" dirty="0"/>
                    </a:p>
                  </a:txBody>
                  <a:tcPr/>
                </a:tc>
                <a:tc>
                  <a:txBody>
                    <a:bodyPr/>
                    <a:lstStyle/>
                    <a:p>
                      <a:pPr algn="ctr"/>
                      <a:r>
                        <a:rPr lang="en-US" sz="2400" dirty="0" smtClean="0"/>
                        <a:t>C</a:t>
                      </a:r>
                      <a:endParaRPr lang="en-US" sz="2400" dirty="0"/>
                    </a:p>
                  </a:txBody>
                  <a:tcPr/>
                </a:tc>
                <a:tc>
                  <a:txBody>
                    <a:bodyPr/>
                    <a:lstStyle/>
                    <a:p>
                      <a:pPr algn="just"/>
                      <a:r>
                        <a:rPr lang="en-US" sz="2400" b="0" i="0" dirty="0" smtClean="0"/>
                        <a:t>10 N</a:t>
                      </a:r>
                      <a:endParaRPr lang="en-US" sz="2400" b="0" i="0" dirty="0"/>
                    </a:p>
                  </a:txBody>
                  <a:tcPr/>
                </a:tc>
                <a:tc>
                  <a:txBody>
                    <a:bodyPr/>
                    <a:lstStyle/>
                    <a:p>
                      <a:pPr algn="ctr"/>
                      <a:r>
                        <a:rPr lang="en-US" sz="2400" dirty="0" smtClean="0"/>
                        <a:t>D</a:t>
                      </a:r>
                      <a:endParaRPr lang="en-US" sz="2400" dirty="0"/>
                    </a:p>
                  </a:txBody>
                  <a:tcPr/>
                </a:tc>
                <a:tc>
                  <a:txBody>
                    <a:bodyPr/>
                    <a:lstStyle/>
                    <a:p>
                      <a:pPr algn="just"/>
                      <a:r>
                        <a:rPr lang="en-US" sz="2400" b="0" i="0" dirty="0" smtClean="0"/>
                        <a:t>15 N</a:t>
                      </a:r>
                      <a:endParaRPr lang="en-US" sz="2400" b="0" i="0" dirty="0"/>
                    </a:p>
                  </a:txBody>
                  <a:tcPr/>
                </a:tc>
              </a:tr>
            </a:tbl>
          </a:graphicData>
        </a:graphic>
      </p:graphicFrame>
      <p:sp>
        <p:nvSpPr>
          <p:cNvPr id="7" name="TextBox 6"/>
          <p:cNvSpPr txBox="1"/>
          <p:nvPr/>
        </p:nvSpPr>
        <p:spPr>
          <a:xfrm>
            <a:off x="1042988" y="3213100"/>
            <a:ext cx="649287" cy="461963"/>
          </a:xfrm>
          <a:prstGeom prst="rect">
            <a:avLst/>
          </a:prstGeom>
          <a:noFill/>
        </p:spPr>
        <p:txBody>
          <a:bodyPr>
            <a:spAutoFit/>
          </a:bodyPr>
          <a:lstStyle/>
          <a:p>
            <a:pPr>
              <a:defRPr/>
            </a:pPr>
            <a:r>
              <a:rPr lang="en-US" sz="2400" b="1" dirty="0">
                <a:solidFill>
                  <a:srgbClr val="FF0000"/>
                </a:solidFill>
                <a:latin typeface="+mn-lt"/>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24579"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12F689DC-A290-4639-BDE7-E312E9298DD0}" type="slidenum">
              <a:rPr lang="en-GB" smtClean="0"/>
              <a:pPr/>
              <a:t>27</a:t>
            </a:fld>
            <a:endParaRPr lang="en-GB" smtClean="0"/>
          </a:p>
        </p:txBody>
      </p:sp>
      <p:sp>
        <p:nvSpPr>
          <p:cNvPr id="24580" name="Content Placeholder 4"/>
          <p:cNvSpPr>
            <a:spLocks noGrp="1"/>
          </p:cNvSpPr>
          <p:nvPr>
            <p:ph sz="quarter" idx="1"/>
          </p:nvPr>
        </p:nvSpPr>
        <p:spPr>
          <a:xfrm>
            <a:off x="457200" y="1219200"/>
            <a:ext cx="8229600" cy="4937125"/>
          </a:xfrm>
        </p:spPr>
        <p:txBody>
          <a:bodyPr/>
          <a:lstStyle/>
          <a:p>
            <a:pPr marL="514350" indent="-514350" algn="just" eaLnBrk="1" hangingPunct="1">
              <a:buFont typeface="+mj-lt"/>
              <a:buAutoNum type="arabicPeriod" startAt="7"/>
            </a:pPr>
            <a:r>
              <a:rPr lang="en-US" dirty="0" smtClean="0"/>
              <a:t>Objects with different masses are hung on a 10 cm spring. The diagram shows how much the spring stretches.</a:t>
            </a:r>
          </a:p>
        </p:txBody>
      </p:sp>
      <p:pic>
        <p:nvPicPr>
          <p:cNvPr id="24581" name="Picture 2"/>
          <p:cNvPicPr>
            <a:picLocks noChangeAspect="1" noChangeArrowheads="1"/>
          </p:cNvPicPr>
          <p:nvPr/>
        </p:nvPicPr>
        <p:blipFill>
          <a:blip r:embed="rId3" cstate="print">
            <a:lum bright="-20000" contrast="40000"/>
          </a:blip>
          <a:srcRect/>
          <a:stretch>
            <a:fillRect/>
          </a:stretch>
        </p:blipFill>
        <p:spPr bwMode="auto">
          <a:xfrm>
            <a:off x="2411413" y="2492375"/>
            <a:ext cx="4324350" cy="3629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25604"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4DE8E98F-E11B-423A-9BAB-BDAE3FFE6B53}" type="slidenum">
              <a:rPr lang="en-GB" smtClean="0"/>
              <a:pPr/>
              <a:t>28</a:t>
            </a:fld>
            <a:endParaRPr lang="en-GB" smtClean="0"/>
          </a:p>
        </p:txBody>
      </p:sp>
      <p:sp>
        <p:nvSpPr>
          <p:cNvPr id="25605" name="Content Placeholder 4"/>
          <p:cNvSpPr>
            <a:spLocks noGrp="1"/>
          </p:cNvSpPr>
          <p:nvPr>
            <p:ph sz="quarter" idx="1"/>
          </p:nvPr>
        </p:nvSpPr>
        <p:spPr>
          <a:xfrm>
            <a:off x="457200" y="1219200"/>
            <a:ext cx="8229600" cy="4937125"/>
          </a:xfrm>
        </p:spPr>
        <p:txBody>
          <a:bodyPr/>
          <a:lstStyle/>
          <a:p>
            <a:pPr marL="514350" indent="-514350" eaLnBrk="1" hangingPunct="1">
              <a:buFont typeface="Wingdings 3" pitchFamily="18" charset="2"/>
              <a:buNone/>
            </a:pPr>
            <a:r>
              <a:rPr lang="en-US" smtClean="0"/>
              <a:t>      The extension of the spring is directly proportional to the mass hung on it.</a:t>
            </a:r>
          </a:p>
          <a:p>
            <a:pPr marL="514350" indent="-514350" eaLnBrk="1" hangingPunct="1">
              <a:buFont typeface="Wingdings 3" pitchFamily="18" charset="2"/>
              <a:buNone/>
            </a:pPr>
            <a:r>
              <a:rPr lang="en-US" smtClean="0"/>
              <a:t>      What is the mass of object M?</a:t>
            </a:r>
          </a:p>
          <a:p>
            <a:pPr marL="788988" lvl="1" indent="-514350" eaLnBrk="1" hangingPunct="1">
              <a:buFont typeface="Georgia" pitchFamily="18" charset="0"/>
              <a:buAutoNum type="alphaUcPeriod"/>
            </a:pPr>
            <a:r>
              <a:rPr lang="en-US" smtClean="0"/>
              <a:t>110 g </a:t>
            </a:r>
          </a:p>
          <a:p>
            <a:pPr marL="788988" lvl="1" indent="-514350" eaLnBrk="1" hangingPunct="1">
              <a:buFont typeface="Georgia" pitchFamily="18" charset="0"/>
              <a:buAutoNum type="alphaUcPeriod"/>
            </a:pPr>
            <a:r>
              <a:rPr lang="en-US" smtClean="0"/>
              <a:t>150 g </a:t>
            </a:r>
          </a:p>
          <a:p>
            <a:pPr marL="788988" lvl="1" indent="-514350" eaLnBrk="1" hangingPunct="1">
              <a:buFont typeface="Georgia" pitchFamily="18" charset="0"/>
              <a:buAutoNum type="alphaUcPeriod"/>
            </a:pPr>
            <a:r>
              <a:rPr lang="en-US" smtClean="0"/>
              <a:t>200 g </a:t>
            </a:r>
          </a:p>
          <a:p>
            <a:pPr marL="788988" lvl="1" indent="-514350" eaLnBrk="1" hangingPunct="1">
              <a:buFont typeface="Georgia" pitchFamily="18" charset="0"/>
              <a:buAutoNum type="alphaUcPeriod"/>
            </a:pPr>
            <a:r>
              <a:rPr lang="en-US" smtClean="0"/>
              <a:t>300 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25605">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26627"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76294368-21C3-434A-A4BD-40EC384345C2}" type="slidenum">
              <a:rPr lang="en-GB" smtClean="0"/>
              <a:pPr/>
              <a:t>29</a:t>
            </a:fld>
            <a:endParaRPr lang="en-GB" smtClean="0"/>
          </a:p>
        </p:txBody>
      </p:sp>
      <p:sp>
        <p:nvSpPr>
          <p:cNvPr id="5" name="Content Placeholder 4"/>
          <p:cNvSpPr>
            <a:spLocks noGrp="1"/>
          </p:cNvSpPr>
          <p:nvPr>
            <p:ph sz="quarter" idx="1"/>
          </p:nvPr>
        </p:nvSpPr>
        <p:spPr>
          <a:xfrm>
            <a:off x="457200" y="1219200"/>
            <a:ext cx="8229600" cy="4937125"/>
          </a:xfrm>
        </p:spPr>
        <p:txBody>
          <a:bodyPr>
            <a:normAutofit/>
          </a:bodyPr>
          <a:lstStyle/>
          <a:p>
            <a:pPr marL="514350" indent="-514350" algn="just" eaLnBrk="1" fontAlgn="auto" hangingPunct="1">
              <a:spcAft>
                <a:spcPts val="0"/>
              </a:spcAft>
              <a:buFont typeface="+mj-lt"/>
              <a:buAutoNum type="arabicPeriod" startAt="8"/>
              <a:defRPr/>
            </a:pPr>
            <a:r>
              <a:rPr lang="en-US" dirty="0" smtClean="0"/>
              <a:t>The table shows how the extension of a spring varies with load.</a:t>
            </a:r>
          </a:p>
          <a:p>
            <a:pPr marL="274320" indent="-274320" eaLnBrk="1" fontAlgn="auto" hangingPunct="1">
              <a:spcAft>
                <a:spcPts val="0"/>
              </a:spcAft>
              <a:buFont typeface="Wingdings 3"/>
              <a:buChar char=""/>
              <a:defRPr/>
            </a:pPr>
            <a:endParaRPr lang="en-US" dirty="0" smtClean="0"/>
          </a:p>
          <a:p>
            <a:pPr marL="274320" indent="-274320" eaLnBrk="1" fontAlgn="auto" hangingPunct="1">
              <a:spcAft>
                <a:spcPts val="0"/>
              </a:spcAft>
              <a:buFont typeface="Wingdings 3"/>
              <a:buChar char=""/>
              <a:defRPr/>
            </a:pPr>
            <a:endParaRPr lang="en-US" dirty="0" smtClean="0"/>
          </a:p>
          <a:p>
            <a:pPr marL="514350" indent="-514350" eaLnBrk="1" fontAlgn="auto" hangingPunct="1">
              <a:spcAft>
                <a:spcPts val="0"/>
              </a:spcAft>
              <a:buFont typeface="Wingdings 3" pitchFamily="18" charset="2"/>
              <a:buNone/>
              <a:defRPr/>
            </a:pPr>
            <a:r>
              <a:rPr lang="en-US" dirty="0" smtClean="0"/>
              <a:t>      Between which two loads would you find the limit of proportionality?</a:t>
            </a:r>
          </a:p>
          <a:p>
            <a:pPr marL="731838" lvl="1" indent="-457200" eaLnBrk="1" fontAlgn="auto" hangingPunct="1">
              <a:spcAft>
                <a:spcPts val="0"/>
              </a:spcAft>
              <a:buFont typeface="+mj-lt"/>
              <a:buAutoNum type="alphaUcPeriod"/>
              <a:defRPr/>
            </a:pPr>
            <a:r>
              <a:rPr lang="pt-BR" dirty="0" smtClean="0"/>
              <a:t>0 N and 2 N</a:t>
            </a:r>
          </a:p>
          <a:p>
            <a:pPr marL="731838" lvl="1" indent="-457200" eaLnBrk="1" fontAlgn="auto" hangingPunct="1">
              <a:spcAft>
                <a:spcPts val="0"/>
              </a:spcAft>
              <a:buFont typeface="+mj-lt"/>
              <a:buAutoNum type="alphaUcPeriod"/>
              <a:defRPr/>
            </a:pPr>
            <a:r>
              <a:rPr lang="pt-BR" dirty="0" smtClean="0"/>
              <a:t>8 N and 10 N</a:t>
            </a:r>
          </a:p>
          <a:p>
            <a:pPr marL="731838" lvl="1" indent="-457200" eaLnBrk="1" fontAlgn="auto" hangingPunct="1">
              <a:spcAft>
                <a:spcPts val="0"/>
              </a:spcAft>
              <a:buFont typeface="+mj-lt"/>
              <a:buAutoNum type="alphaUcPeriod"/>
              <a:defRPr/>
            </a:pPr>
            <a:r>
              <a:rPr lang="pt-BR" dirty="0" smtClean="0"/>
              <a:t>10 N and 12 N</a:t>
            </a:r>
          </a:p>
          <a:p>
            <a:pPr marL="731838" lvl="1" indent="-457200" eaLnBrk="1" fontAlgn="auto" hangingPunct="1">
              <a:spcAft>
                <a:spcPts val="0"/>
              </a:spcAft>
              <a:buFont typeface="+mj-lt"/>
              <a:buAutoNum type="alphaUcPeriod"/>
              <a:defRPr/>
            </a:pPr>
            <a:r>
              <a:rPr lang="pt-BR" dirty="0" smtClean="0"/>
              <a:t>14 N and 16 N</a:t>
            </a:r>
            <a:endParaRPr lang="en-US" dirty="0"/>
          </a:p>
        </p:txBody>
      </p:sp>
      <p:pic>
        <p:nvPicPr>
          <p:cNvPr id="26629" name="Picture 2"/>
          <p:cNvPicPr>
            <a:picLocks noChangeAspect="1" noChangeArrowheads="1"/>
          </p:cNvPicPr>
          <p:nvPr/>
        </p:nvPicPr>
        <p:blipFill>
          <a:blip r:embed="rId3" cstate="print">
            <a:lum bright="-20000" contrast="40000"/>
          </a:blip>
          <a:srcRect/>
          <a:stretch>
            <a:fillRect/>
          </a:stretch>
        </p:blipFill>
        <p:spPr bwMode="auto">
          <a:xfrm>
            <a:off x="1835150" y="2060575"/>
            <a:ext cx="5400675" cy="866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5">
                                            <p:txEl>
                                              <p:pRg st="6" end="6"/>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5"/>
          <p:cNvSpPr>
            <a:spLocks noGrp="1"/>
          </p:cNvSpPr>
          <p:nvPr>
            <p:ph type="ctrTitle"/>
          </p:nvPr>
        </p:nvSpPr>
        <p:spPr/>
        <p:txBody>
          <a:bodyPr/>
          <a:lstStyle/>
          <a:p>
            <a:pPr eaLnBrk="1" hangingPunct="1"/>
            <a:r>
              <a:rPr lang="en-US" smtClean="0"/>
              <a:t>DEFORMATION</a:t>
            </a:r>
          </a:p>
        </p:txBody>
      </p:sp>
      <p:sp>
        <p:nvSpPr>
          <p:cNvPr id="7" name="Subtitle 6"/>
          <p:cNvSpPr>
            <a:spLocks noGrp="1"/>
          </p:cNvSpPr>
          <p:nvPr>
            <p:ph type="subTitle" idx="1"/>
          </p:nvPr>
        </p:nvSpPr>
        <p:spPr/>
        <p:txBody>
          <a:bodyPr>
            <a:normAutofit fontScale="70000" lnSpcReduction="20000"/>
          </a:bodyPr>
          <a:lstStyle/>
          <a:p>
            <a:pPr eaLnBrk="1" fontAlgn="auto" hangingPunct="1">
              <a:spcAft>
                <a:spcPts val="0"/>
              </a:spcAft>
              <a:buFont typeface="Wingdings 3"/>
              <a:buNone/>
              <a:defRPr/>
            </a:pPr>
            <a:r>
              <a:rPr lang="en-US" dirty="0" smtClean="0"/>
              <a:t>ELASTIC DEFORMATION</a:t>
            </a:r>
          </a:p>
          <a:p>
            <a:pPr eaLnBrk="1" fontAlgn="auto" hangingPunct="1">
              <a:spcAft>
                <a:spcPts val="0"/>
              </a:spcAft>
              <a:buFont typeface="Wingdings 3"/>
              <a:buNone/>
              <a:defRPr/>
            </a:pPr>
            <a:r>
              <a:rPr lang="en-US" dirty="0" smtClean="0"/>
              <a:t>LEARNING OUT COMES</a:t>
            </a:r>
            <a:endParaRPr lang="en-US" dirty="0"/>
          </a:p>
        </p:txBody>
      </p:sp>
      <p:sp>
        <p:nvSpPr>
          <p:cNvPr id="9220" name="Date Placeholder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9221"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464D63AF-F977-4F85-8AE5-9F8FF8F2A13D}" type="slidenum">
              <a:rPr lang="en-GB" smtClean="0"/>
              <a:pPr/>
              <a:t>3</a:t>
            </a:fld>
            <a:endParaRPr lang="en-GB"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27651"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BDD89C3-2D58-41B0-A4A2-3C38B0C221BC}" type="slidenum">
              <a:rPr lang="en-GB" smtClean="0"/>
              <a:pPr/>
              <a:t>30</a:t>
            </a:fld>
            <a:endParaRPr lang="en-GB" smtClean="0"/>
          </a:p>
        </p:txBody>
      </p:sp>
      <p:sp>
        <p:nvSpPr>
          <p:cNvPr id="28677" name="Content Placeholder 4"/>
          <p:cNvSpPr>
            <a:spLocks noGrp="1"/>
          </p:cNvSpPr>
          <p:nvPr>
            <p:ph sz="quarter" idx="1"/>
          </p:nvPr>
        </p:nvSpPr>
        <p:spPr>
          <a:xfrm>
            <a:off x="457200" y="1219200"/>
            <a:ext cx="8229600" cy="4937125"/>
          </a:xfrm>
        </p:spPr>
        <p:txBody>
          <a:bodyPr/>
          <a:lstStyle/>
          <a:p>
            <a:pPr marL="514350" indent="-514350" eaLnBrk="1" hangingPunct="1">
              <a:buFont typeface="+mj-lt"/>
              <a:buAutoNum type="arabicPeriod" startAt="9"/>
              <a:defRPr/>
            </a:pPr>
            <a:r>
              <a:rPr lang="en-US" dirty="0" smtClean="0"/>
              <a:t>The table below shows the length of a wire as the load on it is increased.</a:t>
            </a:r>
          </a:p>
          <a:p>
            <a:pPr eaLnBrk="1" hangingPunct="1">
              <a:defRPr/>
            </a:pPr>
            <a:endParaRPr lang="en-US" b="1" dirty="0" smtClean="0"/>
          </a:p>
          <a:p>
            <a:pPr eaLnBrk="1" hangingPunct="1">
              <a:defRPr/>
            </a:pPr>
            <a:endParaRPr lang="en-US" b="1" dirty="0" smtClean="0"/>
          </a:p>
          <a:p>
            <a:pPr marL="514350" indent="-514350" eaLnBrk="1" hangingPunct="1">
              <a:buFont typeface="Wingdings 3" pitchFamily="18" charset="2"/>
              <a:buNone/>
              <a:defRPr/>
            </a:pPr>
            <a:r>
              <a:rPr lang="en-US" dirty="0" smtClean="0"/>
              <a:t>      Which graph correctly shows the extension of the wire plotted against load?</a:t>
            </a:r>
          </a:p>
        </p:txBody>
      </p:sp>
      <p:pic>
        <p:nvPicPr>
          <p:cNvPr id="27653" name="Picture 2"/>
          <p:cNvPicPr>
            <a:picLocks noChangeAspect="1" noChangeArrowheads="1"/>
          </p:cNvPicPr>
          <p:nvPr/>
        </p:nvPicPr>
        <p:blipFill>
          <a:blip r:embed="rId3" cstate="print">
            <a:lum bright="-20000" contrast="40000"/>
          </a:blip>
          <a:srcRect/>
          <a:stretch>
            <a:fillRect/>
          </a:stretch>
        </p:blipFill>
        <p:spPr bwMode="auto">
          <a:xfrm>
            <a:off x="2339975" y="2133600"/>
            <a:ext cx="4838700" cy="942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28676"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3665C24-29D9-4965-8180-173A6C827B37}" type="slidenum">
              <a:rPr lang="en-GB" smtClean="0"/>
              <a:pPr/>
              <a:t>31</a:t>
            </a:fld>
            <a:endParaRPr lang="en-GB" smtClean="0"/>
          </a:p>
        </p:txBody>
      </p:sp>
      <p:sp>
        <p:nvSpPr>
          <p:cNvPr id="28677" name="Content Placeholder 4"/>
          <p:cNvSpPr>
            <a:spLocks noGrp="1"/>
          </p:cNvSpPr>
          <p:nvPr>
            <p:ph sz="quarter" idx="1"/>
          </p:nvPr>
        </p:nvSpPr>
        <p:spPr>
          <a:xfrm>
            <a:off x="457200" y="1219200"/>
            <a:ext cx="8229600" cy="4937125"/>
          </a:xfrm>
        </p:spPr>
        <p:txBody>
          <a:bodyPr/>
          <a:lstStyle/>
          <a:p>
            <a:pPr eaLnBrk="1" hangingPunct="1"/>
            <a:endParaRPr lang="en-US" smtClean="0"/>
          </a:p>
        </p:txBody>
      </p:sp>
      <p:pic>
        <p:nvPicPr>
          <p:cNvPr id="28678" name="Picture 2"/>
          <p:cNvPicPr>
            <a:picLocks noChangeAspect="1" noChangeArrowheads="1"/>
          </p:cNvPicPr>
          <p:nvPr/>
        </p:nvPicPr>
        <p:blipFill>
          <a:blip r:embed="rId3" cstate="print">
            <a:lum bright="-20000" contrast="40000"/>
          </a:blip>
          <a:srcRect/>
          <a:stretch>
            <a:fillRect/>
          </a:stretch>
        </p:blipFill>
        <p:spPr bwMode="auto">
          <a:xfrm>
            <a:off x="1171575" y="709613"/>
            <a:ext cx="6800850" cy="5438775"/>
          </a:xfrm>
          <a:prstGeom prst="rect">
            <a:avLst/>
          </a:prstGeom>
          <a:noFill/>
          <a:ln w="9525">
            <a:noFill/>
            <a:miter lim="800000"/>
            <a:headEnd/>
            <a:tailEnd/>
          </a:ln>
        </p:spPr>
      </p:pic>
      <p:sp>
        <p:nvSpPr>
          <p:cNvPr id="7" name="TextBox 6"/>
          <p:cNvSpPr txBox="1"/>
          <p:nvPr/>
        </p:nvSpPr>
        <p:spPr>
          <a:xfrm>
            <a:off x="1187450" y="5661025"/>
            <a:ext cx="863600" cy="461963"/>
          </a:xfrm>
          <a:prstGeom prst="rect">
            <a:avLst/>
          </a:prstGeom>
          <a:noFill/>
        </p:spPr>
        <p:txBody>
          <a:bodyPr>
            <a:spAutoFit/>
          </a:bodyPr>
          <a:lstStyle/>
          <a:p>
            <a:pPr>
              <a:defRPr/>
            </a:pPr>
            <a:r>
              <a:rPr lang="en-US" sz="2400" b="1" dirty="0">
                <a:solidFill>
                  <a:srgbClr val="FF0000"/>
                </a:solidFill>
                <a:latin typeface="+mn-lt"/>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29699" name="Slide Number Placeholder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5D24A6BB-85B9-430F-8C11-02841FD30C1B}" type="slidenum">
              <a:rPr lang="en-GB" smtClean="0"/>
              <a:pPr/>
              <a:t>32</a:t>
            </a:fld>
            <a:endParaRPr lang="en-GB" smtClean="0"/>
          </a:p>
        </p:txBody>
      </p:sp>
      <p:sp>
        <p:nvSpPr>
          <p:cNvPr id="30725" name="Content Placeholder 4"/>
          <p:cNvSpPr>
            <a:spLocks noGrp="1"/>
          </p:cNvSpPr>
          <p:nvPr>
            <p:ph sz="quarter" idx="1"/>
          </p:nvPr>
        </p:nvSpPr>
        <p:spPr>
          <a:xfrm>
            <a:off x="457200" y="1219200"/>
            <a:ext cx="8229600" cy="4937125"/>
          </a:xfrm>
        </p:spPr>
        <p:txBody>
          <a:bodyPr/>
          <a:lstStyle/>
          <a:p>
            <a:pPr marL="514350" indent="-514350" eaLnBrk="1" hangingPunct="1">
              <a:buFont typeface="+mj-lt"/>
              <a:buAutoNum type="arabicPeriod" startAt="10"/>
              <a:defRPr/>
            </a:pPr>
            <a:r>
              <a:rPr lang="en-US" dirty="0" smtClean="0"/>
              <a:t>An experiment is carried out to measure the extension of a rubber band for different loads.</a:t>
            </a:r>
          </a:p>
          <a:p>
            <a:pPr marL="514350" indent="-514350" eaLnBrk="1" hangingPunct="1">
              <a:buFont typeface="Wingdings 3" pitchFamily="18" charset="2"/>
              <a:buNone/>
              <a:defRPr/>
            </a:pPr>
            <a:r>
              <a:rPr lang="en-US" dirty="0" smtClean="0"/>
              <a:t>      The results are shown below.</a:t>
            </a:r>
          </a:p>
          <a:p>
            <a:pPr eaLnBrk="1" hangingPunct="1">
              <a:defRPr/>
            </a:pPr>
            <a:endParaRPr lang="en-US" dirty="0" smtClean="0"/>
          </a:p>
          <a:p>
            <a:pPr eaLnBrk="1" hangingPunct="1">
              <a:defRPr/>
            </a:pPr>
            <a:endParaRPr lang="en-US" dirty="0" smtClean="0"/>
          </a:p>
          <a:p>
            <a:pPr eaLnBrk="1" hangingPunct="1">
              <a:defRPr/>
            </a:pPr>
            <a:endParaRPr lang="en-US" dirty="0" smtClean="0"/>
          </a:p>
          <a:p>
            <a:pPr marL="514350" indent="-514350" eaLnBrk="1" hangingPunct="1">
              <a:buFont typeface="Wingdings 3" pitchFamily="18" charset="2"/>
              <a:buNone/>
              <a:defRPr/>
            </a:pPr>
            <a:r>
              <a:rPr lang="en-US" dirty="0" smtClean="0"/>
              <a:t>      Which figure is missing from the table?</a:t>
            </a:r>
          </a:p>
        </p:txBody>
      </p:sp>
      <p:pic>
        <p:nvPicPr>
          <p:cNvPr id="29701" name="Picture 2"/>
          <p:cNvPicPr>
            <a:picLocks noChangeAspect="1" noChangeArrowheads="1"/>
          </p:cNvPicPr>
          <p:nvPr/>
        </p:nvPicPr>
        <p:blipFill>
          <a:blip r:embed="rId3" cstate="print">
            <a:lum bright="-20000" contrast="40000"/>
          </a:blip>
          <a:srcRect/>
          <a:stretch>
            <a:fillRect/>
          </a:stretch>
        </p:blipFill>
        <p:spPr bwMode="auto">
          <a:xfrm>
            <a:off x="2411413" y="2636838"/>
            <a:ext cx="4438650" cy="1200150"/>
          </a:xfrm>
          <a:prstGeom prst="rect">
            <a:avLst/>
          </a:prstGeom>
          <a:noFill/>
          <a:ln w="9525">
            <a:noFill/>
            <a:miter lim="800000"/>
            <a:headEnd/>
            <a:tailEnd/>
          </a:ln>
        </p:spPr>
      </p:pic>
      <p:graphicFrame>
        <p:nvGraphicFramePr>
          <p:cNvPr id="7" name="Table 6"/>
          <p:cNvGraphicFramePr>
            <a:graphicFrameLocks noGrp="1"/>
          </p:cNvGraphicFramePr>
          <p:nvPr/>
        </p:nvGraphicFramePr>
        <p:xfrm>
          <a:off x="1042988" y="4508500"/>
          <a:ext cx="6927576" cy="457200"/>
        </p:xfrm>
        <a:graphic>
          <a:graphicData uri="http://schemas.openxmlformats.org/drawingml/2006/table">
            <a:tbl>
              <a:tblPr firstRow="1" bandRow="1">
                <a:tableStyleId>{5C22544A-7EE6-4342-B048-85BDC9FD1C3A}</a:tableStyleId>
              </a:tblPr>
              <a:tblGrid>
                <a:gridCol w="360040"/>
                <a:gridCol w="1371600"/>
                <a:gridCol w="348208"/>
                <a:gridCol w="1371600"/>
                <a:gridCol w="336376"/>
                <a:gridCol w="1371600"/>
                <a:gridCol w="396552"/>
                <a:gridCol w="1371600"/>
              </a:tblGrid>
              <a:tr h="370840">
                <a:tc>
                  <a:txBody>
                    <a:bodyPr/>
                    <a:lstStyle/>
                    <a:p>
                      <a:pPr algn="ctr"/>
                      <a:r>
                        <a:rPr lang="en-US" sz="2400" b="1" dirty="0" smtClean="0"/>
                        <a:t>A</a:t>
                      </a:r>
                      <a:endParaRPr lang="en-US" sz="2400" b="1" dirty="0"/>
                    </a:p>
                  </a:txBody>
                  <a:tcPr/>
                </a:tc>
                <a:tc>
                  <a:txBody>
                    <a:bodyPr/>
                    <a:lstStyle/>
                    <a:p>
                      <a:pPr algn="just"/>
                      <a:r>
                        <a:rPr lang="en-US" sz="2400" b="0" i="0" dirty="0" smtClean="0"/>
                        <a:t>16.5</a:t>
                      </a:r>
                      <a:endParaRPr lang="en-US" sz="2400" b="0" i="0" dirty="0"/>
                    </a:p>
                  </a:txBody>
                  <a:tcPr/>
                </a:tc>
                <a:tc>
                  <a:txBody>
                    <a:bodyPr/>
                    <a:lstStyle/>
                    <a:p>
                      <a:pPr algn="ctr"/>
                      <a:r>
                        <a:rPr lang="en-US" sz="2400" dirty="0" smtClean="0"/>
                        <a:t>B</a:t>
                      </a:r>
                      <a:endParaRPr lang="en-US" sz="2400" dirty="0"/>
                    </a:p>
                  </a:txBody>
                  <a:tcPr/>
                </a:tc>
                <a:tc>
                  <a:txBody>
                    <a:bodyPr/>
                    <a:lstStyle/>
                    <a:p>
                      <a:pPr algn="just"/>
                      <a:r>
                        <a:rPr lang="en-US" sz="2400" b="0" i="0" dirty="0" smtClean="0"/>
                        <a:t>17.3</a:t>
                      </a:r>
                      <a:endParaRPr lang="en-US" sz="2400" b="0" i="0" dirty="0"/>
                    </a:p>
                  </a:txBody>
                  <a:tcPr/>
                </a:tc>
                <a:tc>
                  <a:txBody>
                    <a:bodyPr/>
                    <a:lstStyle/>
                    <a:p>
                      <a:pPr algn="ctr"/>
                      <a:r>
                        <a:rPr lang="en-US" sz="2400" dirty="0" smtClean="0"/>
                        <a:t>C</a:t>
                      </a:r>
                      <a:endParaRPr lang="en-US" sz="2400" dirty="0"/>
                    </a:p>
                  </a:txBody>
                  <a:tcPr/>
                </a:tc>
                <a:tc>
                  <a:txBody>
                    <a:bodyPr/>
                    <a:lstStyle/>
                    <a:p>
                      <a:pPr algn="just"/>
                      <a:r>
                        <a:rPr lang="en-US" sz="2400" b="0" i="0" dirty="0" smtClean="0"/>
                        <a:t>17.4</a:t>
                      </a:r>
                      <a:endParaRPr lang="en-US" sz="2400" b="0" i="0" dirty="0"/>
                    </a:p>
                  </a:txBody>
                  <a:tcPr/>
                </a:tc>
                <a:tc>
                  <a:txBody>
                    <a:bodyPr/>
                    <a:lstStyle/>
                    <a:p>
                      <a:pPr algn="ctr"/>
                      <a:r>
                        <a:rPr lang="en-US" sz="2400" dirty="0" smtClean="0"/>
                        <a:t>D</a:t>
                      </a:r>
                      <a:endParaRPr lang="en-US" sz="2400" dirty="0"/>
                    </a:p>
                  </a:txBody>
                  <a:tcPr/>
                </a:tc>
                <a:tc>
                  <a:txBody>
                    <a:bodyPr/>
                    <a:lstStyle/>
                    <a:p>
                      <a:pPr algn="just"/>
                      <a:r>
                        <a:rPr lang="en-US" sz="2400" b="0" i="0" dirty="0" smtClean="0"/>
                        <a:t>18.3</a:t>
                      </a:r>
                      <a:endParaRPr lang="en-US" sz="2400" b="0" i="0" dirty="0"/>
                    </a:p>
                  </a:txBody>
                  <a:tcPr/>
                </a:tc>
              </a:tr>
            </a:tbl>
          </a:graphicData>
        </a:graphic>
      </p:graphicFrame>
      <p:sp>
        <p:nvSpPr>
          <p:cNvPr id="8" name="TextBox 7"/>
          <p:cNvSpPr txBox="1"/>
          <p:nvPr/>
        </p:nvSpPr>
        <p:spPr>
          <a:xfrm>
            <a:off x="1042988" y="5084763"/>
            <a:ext cx="720725" cy="461962"/>
          </a:xfrm>
          <a:prstGeom prst="rect">
            <a:avLst/>
          </a:prstGeom>
          <a:noFill/>
        </p:spPr>
        <p:txBody>
          <a:bodyPr>
            <a:spAutoFit/>
          </a:bodyPr>
          <a:lstStyle/>
          <a:p>
            <a:pPr>
              <a:defRPr/>
            </a:pPr>
            <a:r>
              <a:rPr lang="en-US" sz="2400" b="1" dirty="0">
                <a:solidFill>
                  <a:srgbClr val="FF0000"/>
                </a:solidFill>
                <a:latin typeface="+mn-lt"/>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9200"/>
            <a:ext cx="8229600" cy="4937125"/>
          </a:xfrm>
        </p:spPr>
        <p:txBody>
          <a:bodyPr/>
          <a:lstStyle/>
          <a:p>
            <a:pPr marL="514350" indent="-514350" algn="just">
              <a:buFont typeface="+mj-lt"/>
              <a:buAutoNum type="arabicPeriod" startAt="11"/>
            </a:pPr>
            <a:r>
              <a:rPr lang="en-US" dirty="0" smtClean="0"/>
              <a:t>A metal wire, initially 1.000 m long, extends by 4 mm when a load of 2 N is added to it.</a:t>
            </a:r>
          </a:p>
          <a:p>
            <a:pPr marL="514350" indent="-514350" algn="just">
              <a:buFont typeface="Wingdings 3" pitchFamily="18" charset="2"/>
              <a:buNone/>
            </a:pPr>
            <a:r>
              <a:rPr lang="en-US" dirty="0" smtClean="0"/>
              <a:t>      What will the length of the wire be if a further 3 N is added, assuming it does not extend beyond its limit of proportionality?</a:t>
            </a:r>
          </a:p>
          <a:p>
            <a:pPr marL="788988" lvl="1" indent="-514350">
              <a:buFont typeface="Georgia" pitchFamily="18" charset="0"/>
              <a:buAutoNum type="alphaUcPeriod"/>
            </a:pPr>
            <a:r>
              <a:rPr lang="pt-BR" dirty="0" smtClean="0"/>
              <a:t>1.060 m </a:t>
            </a:r>
          </a:p>
          <a:p>
            <a:pPr marL="788988" lvl="1" indent="-514350">
              <a:buFont typeface="Georgia" pitchFamily="18" charset="0"/>
              <a:buAutoNum type="alphaUcPeriod"/>
            </a:pPr>
            <a:r>
              <a:rPr lang="pt-BR" dirty="0" smtClean="0"/>
              <a:t>1.080 m </a:t>
            </a:r>
          </a:p>
          <a:p>
            <a:pPr marL="788988" lvl="1" indent="-514350">
              <a:buFont typeface="Georgia" pitchFamily="18" charset="0"/>
              <a:buAutoNum type="alphaUcPeriod"/>
            </a:pPr>
            <a:r>
              <a:rPr lang="pt-BR" dirty="0" smtClean="0"/>
              <a:t>1.010 m </a:t>
            </a:r>
          </a:p>
          <a:p>
            <a:pPr marL="788988" lvl="1" indent="-514350">
              <a:buFont typeface="Georgia" pitchFamily="18" charset="0"/>
              <a:buAutoNum type="alphaUcPeriod"/>
            </a:pPr>
            <a:r>
              <a:rPr lang="pt-BR" dirty="0" smtClean="0"/>
              <a:t>1.012 m</a:t>
            </a:r>
            <a:endParaRPr lang="en-US" dirty="0" smtClean="0"/>
          </a:p>
        </p:txBody>
      </p:sp>
      <p:sp>
        <p:nvSpPr>
          <p:cNvPr id="30724" name="Date Placeholder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30725"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90A28E3-2426-42C7-B30D-0F2434E486F6}" type="slidenum">
              <a:rPr lang="en-GB" smtClean="0"/>
              <a:pPr/>
              <a:t>33</a:t>
            </a:fld>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t>ELASTIC DEFORMATION</a:t>
            </a:r>
          </a:p>
        </p:txBody>
      </p:sp>
      <p:sp>
        <p:nvSpPr>
          <p:cNvPr id="32771" name="Date Placeholder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32772"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4FBEBAD3-9EEF-4201-B215-199BF43F92CC}" type="slidenum">
              <a:rPr lang="en-GB" smtClean="0"/>
              <a:pPr/>
              <a:t>4</a:t>
            </a:fld>
            <a:endParaRPr lang="en-GB" smtClean="0"/>
          </a:p>
        </p:txBody>
      </p:sp>
      <p:sp>
        <p:nvSpPr>
          <p:cNvPr id="32773" name="Content Placeholder 2"/>
          <p:cNvSpPr>
            <a:spLocks noGrp="1"/>
          </p:cNvSpPr>
          <p:nvPr>
            <p:ph sz="quarter" idx="1"/>
          </p:nvPr>
        </p:nvSpPr>
        <p:spPr>
          <a:xfrm>
            <a:off x="457200" y="1219200"/>
            <a:ext cx="8229600" cy="4937125"/>
          </a:xfrm>
        </p:spPr>
        <p:txBody>
          <a:bodyPr/>
          <a:lstStyle/>
          <a:p>
            <a:pPr algn="just" eaLnBrk="1" hangingPunct="1">
              <a:buFont typeface="Wingdings" pitchFamily="28" charset="2"/>
              <a:buChar char="§"/>
            </a:pPr>
            <a:r>
              <a:rPr lang="en-GB" dirty="0" smtClean="0"/>
              <a:t>State that a force may produce a change in size and shape of a body.</a:t>
            </a:r>
            <a:endParaRPr lang="en-US" dirty="0" smtClean="0"/>
          </a:p>
          <a:p>
            <a:pPr algn="just" eaLnBrk="1" hangingPunct="1">
              <a:buFont typeface="Wingdings" pitchFamily="28" charset="2"/>
              <a:buChar char="§"/>
            </a:pPr>
            <a:r>
              <a:rPr lang="en-GB" dirty="0" smtClean="0"/>
              <a:t>Plot, draw and interpret extension-load graphs for an elastic solid and describe the associated experimental procedure.</a:t>
            </a:r>
            <a:endParaRPr lang="en-US" dirty="0" smtClean="0"/>
          </a:p>
          <a:p>
            <a:pPr algn="just" eaLnBrk="1" hangingPunct="1">
              <a:buFont typeface="Wingdings" pitchFamily="28" charset="2"/>
              <a:buChar char="§"/>
            </a:pPr>
            <a:r>
              <a:rPr lang="en-GB" dirty="0" smtClean="0"/>
              <a:t>Recognise the significance of the term "limit of proportionality" for an elastic solid.</a:t>
            </a:r>
            <a:endParaRPr lang="en-US" dirty="0" smtClean="0"/>
          </a:p>
          <a:p>
            <a:pPr algn="just" eaLnBrk="1" hangingPunct="1">
              <a:buFont typeface="Wingdings" pitchFamily="28" charset="2"/>
              <a:buChar char="§"/>
            </a:pPr>
            <a:r>
              <a:rPr lang="en-GB" dirty="0" smtClean="0"/>
              <a:t>Calculate extensions for an elastic solid using proportionality.</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Deformation</a:t>
            </a:r>
          </a:p>
        </p:txBody>
      </p:sp>
      <p:sp>
        <p:nvSpPr>
          <p:cNvPr id="10243" name="Date Placeholder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10244"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D0340D4-D647-43F6-B7C1-CF612A35A5FD}" type="slidenum">
              <a:rPr lang="en-GB" smtClean="0"/>
              <a:pPr/>
              <a:t>5</a:t>
            </a:fld>
            <a:endParaRPr lang="en-GB" smtClean="0"/>
          </a:p>
        </p:txBody>
      </p:sp>
      <p:sp>
        <p:nvSpPr>
          <p:cNvPr id="3" name="Content Placeholder 2"/>
          <p:cNvSpPr>
            <a:spLocks noGrp="1"/>
          </p:cNvSpPr>
          <p:nvPr>
            <p:ph sz="quarter" idx="1"/>
          </p:nvPr>
        </p:nvSpPr>
        <p:spPr>
          <a:xfrm>
            <a:off x="457200" y="1219200"/>
            <a:ext cx="8229600" cy="4937125"/>
          </a:xfrm>
        </p:spPr>
        <p:txBody>
          <a:bodyPr/>
          <a:lstStyle/>
          <a:p>
            <a:pPr algn="just" eaLnBrk="1" hangingPunct="1">
              <a:buFont typeface="Wingdings" pitchFamily="28" charset="2"/>
              <a:buChar char="§"/>
            </a:pPr>
            <a:r>
              <a:rPr lang="en-US" b="1" smtClean="0"/>
              <a:t>Deformation</a:t>
            </a:r>
            <a:r>
              <a:rPr lang="en-US" smtClean="0"/>
              <a:t> is a change in shape due to an applied force. This can be a result of tensile (pulling) forces, compressive (pushing) forces, shear, bending or torsion (twisting). </a:t>
            </a:r>
          </a:p>
          <a:p>
            <a:pPr marL="615950" lvl="2" indent="-342900" algn="just" eaLnBrk="1" hangingPunct="1">
              <a:buClr>
                <a:schemeClr val="hlink"/>
              </a:buClr>
              <a:buFont typeface="Wingdings" pitchFamily="28" charset="2"/>
              <a:buChar char="§"/>
            </a:pPr>
            <a:r>
              <a:rPr lang="en-US" b="1" smtClean="0"/>
              <a:t>Elastic deformation - </a:t>
            </a:r>
            <a:r>
              <a:rPr lang="en-US" smtClean="0"/>
              <a:t>This type of deformation is reversible. Once the forces are no longer applied, the object returns to its original shape. </a:t>
            </a:r>
          </a:p>
          <a:p>
            <a:pPr marL="615950" lvl="2" indent="-342900" algn="just" eaLnBrk="1" hangingPunct="1">
              <a:buClr>
                <a:schemeClr val="hlink"/>
              </a:buClr>
              <a:buFont typeface="Wingdings" pitchFamily="28" charset="2"/>
              <a:buChar char="§"/>
            </a:pPr>
            <a:r>
              <a:rPr lang="en-US" b="1" smtClean="0"/>
              <a:t>Plastic deformation - </a:t>
            </a:r>
            <a:r>
              <a:rPr lang="en-US" smtClean="0"/>
              <a:t>This type of deformation is not reversible. However, an object in the plastic deformation range will first have undergone elastic deformation, which is reversible, so the object will return part way to its original shape. </a:t>
            </a:r>
          </a:p>
          <a:p>
            <a:pPr algn="just" eaLnBrk="1" hangingPunct="1">
              <a:buFont typeface="Wingdings" pitchFamily="28" charset="2"/>
              <a:buChar char="§"/>
            </a:pPr>
            <a:endParaRPr lang="en-US"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Elasticity</a:t>
            </a:r>
          </a:p>
        </p:txBody>
      </p:sp>
      <p:sp>
        <p:nvSpPr>
          <p:cNvPr id="11267" name="Date Placeholder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mtClean="0"/>
              <a:t>Deformation</a:t>
            </a:r>
          </a:p>
        </p:txBody>
      </p:sp>
      <p:sp>
        <p:nvSpPr>
          <p:cNvPr id="11268"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F9B78D79-327D-4162-92BD-9258E8543E10}" type="slidenum">
              <a:rPr lang="en-GB" smtClean="0"/>
              <a:pPr/>
              <a:t>6</a:t>
            </a:fld>
            <a:endParaRPr lang="en-GB" smtClean="0"/>
          </a:p>
        </p:txBody>
      </p:sp>
      <p:sp>
        <p:nvSpPr>
          <p:cNvPr id="3" name="Content Placeholder 2"/>
          <p:cNvSpPr>
            <a:spLocks noGrp="1"/>
          </p:cNvSpPr>
          <p:nvPr>
            <p:ph sz="quarter" idx="1"/>
          </p:nvPr>
        </p:nvSpPr>
        <p:spPr>
          <a:xfrm>
            <a:off x="457200" y="1219200"/>
            <a:ext cx="8229600" cy="4937125"/>
          </a:xfrm>
        </p:spPr>
        <p:txBody>
          <a:bodyPr/>
          <a:lstStyle/>
          <a:p>
            <a:pPr algn="just" eaLnBrk="1" hangingPunct="1">
              <a:buFont typeface="Wingdings" pitchFamily="28" charset="2"/>
              <a:buChar char="§"/>
            </a:pPr>
            <a:r>
              <a:rPr lang="en-US" smtClean="0"/>
              <a:t>Elasticity is the property of an object or material which causes it to be restored to its original shape after distortion. </a:t>
            </a:r>
          </a:p>
          <a:p>
            <a:pPr algn="just" eaLnBrk="1" hangingPunct="1">
              <a:buFont typeface="Wingdings" pitchFamily="28" charset="2"/>
              <a:buChar char="§"/>
            </a:pPr>
            <a:r>
              <a:rPr lang="en-US" smtClean="0"/>
              <a:t>It is said to be more elastic if it restores itself more precisely to its original configuration.</a:t>
            </a:r>
          </a:p>
          <a:p>
            <a:pPr algn="just" eaLnBrk="1" hangingPunct="1">
              <a:buFont typeface="Wingdings" pitchFamily="28" charset="2"/>
              <a:buChar char="§"/>
            </a:pPr>
            <a:r>
              <a:rPr lang="en-US" smtClean="0"/>
              <a:t>The piano wire is harder to stretch, but would be said to be more elastic than the rubber band because of the precision of its return to its original length. </a:t>
            </a:r>
          </a:p>
          <a:p>
            <a:pPr algn="just" eaLnBrk="1" hangingPunct="1">
              <a:buFont typeface="Wingdings" pitchFamily="28" charset="2"/>
              <a:buChar char="§"/>
            </a:pPr>
            <a:endParaRPr lang="en-US"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Procedure</a:t>
            </a:r>
            <a:endParaRPr lang="en-US" dirty="0"/>
          </a:p>
        </p:txBody>
      </p:sp>
      <p:sp>
        <p:nvSpPr>
          <p:cNvPr id="3" name="Content Placeholder 2"/>
          <p:cNvSpPr>
            <a:spLocks noGrp="1"/>
          </p:cNvSpPr>
          <p:nvPr>
            <p:ph sz="quarter" idx="1"/>
          </p:nvPr>
        </p:nvSpPr>
        <p:spPr/>
        <p:txBody>
          <a:bodyPr/>
          <a:lstStyle/>
          <a:p>
            <a:r>
              <a:rPr lang="en-GB" dirty="0" smtClean="0"/>
              <a:t>Aim</a:t>
            </a:r>
            <a:r>
              <a:rPr lang="en-GB" dirty="0"/>
              <a:t>: To study the deformation of a </a:t>
            </a:r>
            <a:r>
              <a:rPr lang="en-GB" dirty="0" smtClean="0"/>
              <a:t>spring</a:t>
            </a:r>
          </a:p>
          <a:p>
            <a:r>
              <a:rPr lang="en-GB" dirty="0" smtClean="0"/>
              <a:t>Apparatus:</a:t>
            </a:r>
          </a:p>
          <a:p>
            <a:pPr lvl="1"/>
            <a:r>
              <a:rPr lang="en-GB" dirty="0" smtClean="0"/>
              <a:t>Spring</a:t>
            </a:r>
          </a:p>
          <a:p>
            <a:pPr lvl="1"/>
            <a:r>
              <a:rPr lang="en-GB" dirty="0" smtClean="0"/>
              <a:t>100 g slotted mass</a:t>
            </a:r>
          </a:p>
          <a:p>
            <a:pPr lvl="1"/>
            <a:r>
              <a:rPr lang="en-GB" dirty="0" smtClean="0"/>
              <a:t>Metre rule</a:t>
            </a:r>
          </a:p>
          <a:p>
            <a:pPr lvl="1"/>
            <a:r>
              <a:rPr lang="en-GB" dirty="0" smtClean="0"/>
              <a:t>Retort stand</a:t>
            </a:r>
          </a:p>
          <a:p>
            <a:endParaRPr lang="en-US" dirty="0"/>
          </a:p>
        </p:txBody>
      </p:sp>
      <p:sp>
        <p:nvSpPr>
          <p:cNvPr id="4" name="Date Placeholder 3"/>
          <p:cNvSpPr>
            <a:spLocks noGrp="1"/>
          </p:cNvSpPr>
          <p:nvPr>
            <p:ph type="dt" sz="half" idx="10"/>
          </p:nvPr>
        </p:nvSpPr>
        <p:spPr/>
        <p:txBody>
          <a:bodyPr/>
          <a:lstStyle/>
          <a:p>
            <a:pPr>
              <a:defRPr/>
            </a:pPr>
            <a:r>
              <a:rPr lang="en-GB" smtClean="0"/>
              <a:t>Deformation</a:t>
            </a:r>
            <a:endParaRPr lang="en-GB"/>
          </a:p>
        </p:txBody>
      </p:sp>
      <p:sp>
        <p:nvSpPr>
          <p:cNvPr id="5" name="Slide Number Placeholder 4"/>
          <p:cNvSpPr>
            <a:spLocks noGrp="1"/>
          </p:cNvSpPr>
          <p:nvPr>
            <p:ph type="sldNum" sz="quarter" idx="12"/>
          </p:nvPr>
        </p:nvSpPr>
        <p:spPr/>
        <p:txBody>
          <a:bodyPr/>
          <a:lstStyle/>
          <a:p>
            <a:pPr>
              <a:defRPr/>
            </a:pPr>
            <a:fld id="{194D6A90-1E43-40DD-BEEF-A90B6C709F74}" type="slidenum">
              <a:rPr lang="en-GB" smtClean="0"/>
              <a:pPr>
                <a:defRPr/>
              </a:pPr>
              <a:t>7</a:t>
            </a:fld>
            <a:endParaRPr lang="en-GB"/>
          </a:p>
        </p:txBody>
      </p:sp>
    </p:spTree>
    <p:extLst>
      <p:ext uri="{BB962C8B-B14F-4D97-AF65-F5344CB8AC3E}">
        <p14:creationId xmlns="" xmlns:p14="http://schemas.microsoft.com/office/powerpoint/2010/main" val="20340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GB" dirty="0"/>
              <a:t>Procedure:</a:t>
            </a:r>
          </a:p>
          <a:p>
            <a:pPr lvl="1"/>
            <a:r>
              <a:rPr lang="en-GB" dirty="0" smtClean="0"/>
              <a:t>Arrange the apparatus as shown below</a:t>
            </a:r>
            <a:endParaRPr lang="en-GB" dirty="0"/>
          </a:p>
        </p:txBody>
      </p:sp>
      <p:sp>
        <p:nvSpPr>
          <p:cNvPr id="4" name="Date Placeholder 3"/>
          <p:cNvSpPr>
            <a:spLocks noGrp="1"/>
          </p:cNvSpPr>
          <p:nvPr>
            <p:ph type="dt" sz="half" idx="10"/>
          </p:nvPr>
        </p:nvSpPr>
        <p:spPr/>
        <p:txBody>
          <a:bodyPr/>
          <a:lstStyle/>
          <a:p>
            <a:pPr>
              <a:defRPr/>
            </a:pPr>
            <a:r>
              <a:rPr lang="en-GB" smtClean="0"/>
              <a:t>Deformation</a:t>
            </a:r>
            <a:endParaRPr lang="en-GB"/>
          </a:p>
        </p:txBody>
      </p:sp>
      <p:sp>
        <p:nvSpPr>
          <p:cNvPr id="5" name="Slide Number Placeholder 4"/>
          <p:cNvSpPr>
            <a:spLocks noGrp="1"/>
          </p:cNvSpPr>
          <p:nvPr>
            <p:ph type="sldNum" sz="quarter" idx="12"/>
          </p:nvPr>
        </p:nvSpPr>
        <p:spPr/>
        <p:txBody>
          <a:bodyPr/>
          <a:lstStyle/>
          <a:p>
            <a:pPr>
              <a:defRPr/>
            </a:pPr>
            <a:fld id="{194D6A90-1E43-40DD-BEEF-A90B6C709F74}" type="slidenum">
              <a:rPr lang="en-GB" smtClean="0"/>
              <a:pPr>
                <a:defRPr/>
              </a:pPr>
              <a:t>8</a:t>
            </a:fld>
            <a:endParaRPr lang="en-GB"/>
          </a:p>
        </p:txBody>
      </p:sp>
      <p:pic>
        <p:nvPicPr>
          <p:cNvPr id="6" name="Picture 5"/>
          <p:cNvPicPr>
            <a:picLocks noChangeAspect="1"/>
          </p:cNvPicPr>
          <p:nvPr/>
        </p:nvPicPr>
        <p:blipFill>
          <a:blip r:embed="rId2">
            <a:extLst>
              <a:ext uri="{BEBA8EAE-BF5A-486C-A8C5-ECC9F3942E4B}">
                <a14:imgProps xmlns="" xmlns:a14="http://schemas.microsoft.com/office/drawing/2010/main">
                  <a14:imgLayer r:embed="rId3">
                    <a14:imgEffect>
                      <a14:sharpenSoften amount="50000"/>
                    </a14:imgEffect>
                    <a14:imgEffect>
                      <a14:brightnessContrast contrast="-20000"/>
                    </a14:imgEffect>
                  </a14:imgLayer>
                </a14:imgProps>
              </a:ext>
              <a:ext uri="{28A0092B-C50C-407E-A947-70E740481C1C}">
                <a14:useLocalDpi xmlns="" xmlns:a14="http://schemas.microsoft.com/office/drawing/2010/main" val="0"/>
              </a:ext>
            </a:extLst>
          </a:blip>
          <a:stretch>
            <a:fillRect/>
          </a:stretch>
        </p:blipFill>
        <p:spPr>
          <a:xfrm>
            <a:off x="1259632" y="2091555"/>
            <a:ext cx="2160240" cy="4195388"/>
          </a:xfrm>
          <a:prstGeom prst="rect">
            <a:avLst/>
          </a:prstGeom>
        </p:spPr>
      </p:pic>
      <p:sp>
        <p:nvSpPr>
          <p:cNvPr id="8" name="Content Placeholder 2"/>
          <p:cNvSpPr txBox="1">
            <a:spLocks/>
          </p:cNvSpPr>
          <p:nvPr/>
        </p:nvSpPr>
        <p:spPr bwMode="auto">
          <a:xfrm>
            <a:off x="3312460" y="2276872"/>
            <a:ext cx="5526740" cy="38014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000000"/>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8"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8"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lvl="1" algn="just"/>
            <a:r>
              <a:rPr lang="en-US" dirty="0" smtClean="0"/>
              <a:t>Measure the length of the </a:t>
            </a:r>
            <a:r>
              <a:rPr lang="en-US" dirty="0" err="1" smtClean="0"/>
              <a:t>unstretched</a:t>
            </a:r>
            <a:r>
              <a:rPr lang="en-US" dirty="0" smtClean="0"/>
              <a:t> spring.</a:t>
            </a:r>
          </a:p>
          <a:p>
            <a:pPr lvl="1" algn="just"/>
            <a:r>
              <a:rPr lang="en-US" dirty="0" smtClean="0"/>
              <a:t>Measure the length of the stretched spring as a mass is added.</a:t>
            </a:r>
          </a:p>
          <a:p>
            <a:pPr lvl="1" algn="just"/>
            <a:r>
              <a:rPr lang="en-US" dirty="0" smtClean="0"/>
              <a:t>Repeat procedure.</a:t>
            </a:r>
          </a:p>
          <a:p>
            <a:pPr lvl="1" algn="just"/>
            <a:endParaRPr lang="en-US" dirty="0" smtClean="0"/>
          </a:p>
          <a:p>
            <a:pPr lvl="1" algn="just"/>
            <a:endParaRPr lang="en-US" dirty="0" smtClean="0"/>
          </a:p>
          <a:p>
            <a:pPr lvl="1" algn="just"/>
            <a:endParaRPr lang="en-US" dirty="0"/>
          </a:p>
        </p:txBody>
      </p:sp>
    </p:spTree>
    <p:extLst>
      <p:ext uri="{BB962C8B-B14F-4D97-AF65-F5344CB8AC3E}">
        <p14:creationId xmlns="" xmlns:p14="http://schemas.microsoft.com/office/powerpoint/2010/main" val="14649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r>
              <a:rPr lang="en-US" dirty="0"/>
              <a:t>Calculation</a:t>
            </a:r>
          </a:p>
          <a:p>
            <a:pPr lvl="1" algn="just"/>
            <a:r>
              <a:rPr lang="en-US" dirty="0"/>
              <a:t>The </a:t>
            </a:r>
            <a:r>
              <a:rPr lang="en-US" b="1" dirty="0"/>
              <a:t>load</a:t>
            </a:r>
            <a:r>
              <a:rPr lang="en-US" dirty="0"/>
              <a:t> (force) for every mass (100 g) is found by using w = mg.</a:t>
            </a:r>
          </a:p>
          <a:p>
            <a:pPr lvl="1" algn="just"/>
            <a:r>
              <a:rPr lang="en-US" dirty="0"/>
              <a:t>The </a:t>
            </a:r>
            <a:r>
              <a:rPr lang="en-US" b="1" dirty="0"/>
              <a:t>extension </a:t>
            </a:r>
            <a:r>
              <a:rPr lang="en-US" dirty="0"/>
              <a:t>of the spring is the difference between its stretched and </a:t>
            </a:r>
            <a:r>
              <a:rPr lang="en-US" dirty="0" err="1"/>
              <a:t>unstrectched</a:t>
            </a:r>
            <a:r>
              <a:rPr lang="en-US" dirty="0"/>
              <a:t> lengths. </a:t>
            </a:r>
            <a:endParaRPr lang="en-US" dirty="0" smtClean="0"/>
          </a:p>
          <a:p>
            <a:pPr lvl="1" algn="just"/>
            <a:endParaRPr lang="en-US" dirty="0" smtClean="0"/>
          </a:p>
          <a:p>
            <a:pPr lvl="1" algn="just"/>
            <a:endParaRPr lang="en-US" dirty="0"/>
          </a:p>
          <a:p>
            <a:endParaRPr lang="en-US" dirty="0"/>
          </a:p>
        </p:txBody>
      </p:sp>
      <p:sp>
        <p:nvSpPr>
          <p:cNvPr id="4" name="Date Placeholder 3"/>
          <p:cNvSpPr>
            <a:spLocks noGrp="1"/>
          </p:cNvSpPr>
          <p:nvPr>
            <p:ph type="dt" sz="half" idx="10"/>
          </p:nvPr>
        </p:nvSpPr>
        <p:spPr/>
        <p:txBody>
          <a:bodyPr/>
          <a:lstStyle/>
          <a:p>
            <a:pPr>
              <a:defRPr/>
            </a:pPr>
            <a:r>
              <a:rPr lang="en-GB" smtClean="0"/>
              <a:t>Deformation</a:t>
            </a:r>
            <a:endParaRPr lang="en-GB"/>
          </a:p>
        </p:txBody>
      </p:sp>
      <p:sp>
        <p:nvSpPr>
          <p:cNvPr id="5" name="Slide Number Placeholder 4"/>
          <p:cNvSpPr>
            <a:spLocks noGrp="1"/>
          </p:cNvSpPr>
          <p:nvPr>
            <p:ph type="sldNum" sz="quarter" idx="12"/>
          </p:nvPr>
        </p:nvSpPr>
        <p:spPr/>
        <p:txBody>
          <a:bodyPr/>
          <a:lstStyle/>
          <a:p>
            <a:pPr>
              <a:defRPr/>
            </a:pPr>
            <a:fld id="{194D6A90-1E43-40DD-BEEF-A90B6C709F74}" type="slidenum">
              <a:rPr lang="en-GB" smtClean="0"/>
              <a:pPr>
                <a:defRPr/>
              </a:pPr>
              <a:t>9</a:t>
            </a:fld>
            <a:endParaRPr lang="en-GB"/>
          </a:p>
        </p:txBody>
      </p:sp>
      <p:pic>
        <p:nvPicPr>
          <p:cNvPr id="7" name="Picture 6"/>
          <p:cNvPicPr>
            <a:picLocks noChangeAspect="1"/>
          </p:cNvPicPr>
          <p:nvPr/>
        </p:nvPicPr>
        <p:blipFill rotWithShape="1">
          <a:blip r:embed="rId2">
            <a:extLst>
              <a:ext uri="{BEBA8EAE-BF5A-486C-A8C5-ECC9F3942E4B}">
                <a14:imgProps xmln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l="4232" t="18053" r="3421" b="4941"/>
          <a:stretch/>
        </p:blipFill>
        <p:spPr>
          <a:xfrm>
            <a:off x="2555776" y="3212976"/>
            <a:ext cx="4176464" cy="3114029"/>
          </a:xfrm>
          <a:prstGeom prst="rect">
            <a:avLst/>
          </a:prstGeom>
        </p:spPr>
      </p:pic>
    </p:spTree>
    <p:extLst>
      <p:ext uri="{BB962C8B-B14F-4D97-AF65-F5344CB8AC3E}">
        <p14:creationId xmlns="" xmlns:p14="http://schemas.microsoft.com/office/powerpoint/2010/main" val="249290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874</TotalTime>
  <Words>1383</Words>
  <Application>Microsoft Office PowerPoint</Application>
  <PresentationFormat>On-screen Show (4:3)</PresentationFormat>
  <Paragraphs>298</Paragraphs>
  <Slides>33</Slides>
  <Notes>21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Origin</vt:lpstr>
      <vt:lpstr>PHYSICS  CLASS 9 DEFORMATION Ms. UZMA AMIR Date: 15-5-2015 </vt:lpstr>
      <vt:lpstr>Effect of Force(Deformation)</vt:lpstr>
      <vt:lpstr>DEFORMATION</vt:lpstr>
      <vt:lpstr>ELASTIC DEFORMATION</vt:lpstr>
      <vt:lpstr>Deformation</vt:lpstr>
      <vt:lpstr>Elasticity</vt:lpstr>
      <vt:lpstr>Experimental Procedure</vt:lpstr>
      <vt:lpstr>Slide 8</vt:lpstr>
      <vt:lpstr>Slide 9</vt:lpstr>
      <vt:lpstr>Slide 10</vt:lpstr>
      <vt:lpstr>Slide 11</vt:lpstr>
      <vt:lpstr>Hooke’s Law</vt:lpstr>
      <vt:lpstr>Slide 13</vt:lpstr>
      <vt:lpstr>Example</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D'Klentugees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Elastic deformation</dc:title>
  <dc:creator>Shafie Sofian</dc:creator>
  <cp:lastModifiedBy>TCS-Administrator</cp:lastModifiedBy>
  <cp:revision>73</cp:revision>
  <dcterms:created xsi:type="dcterms:W3CDTF">2007-01-13T03:26:48Z</dcterms:created>
  <dcterms:modified xsi:type="dcterms:W3CDTF">2015-05-15T11:03:03Z</dcterms:modified>
</cp:coreProperties>
</file>