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79" r:id="rId2"/>
    <p:sldId id="256" r:id="rId3"/>
    <p:sldId id="257" r:id="rId4"/>
    <p:sldId id="259" r:id="rId5"/>
    <p:sldId id="268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81" r:id="rId15"/>
    <p:sldId id="269" r:id="rId16"/>
    <p:sldId id="271" r:id="rId17"/>
    <p:sldId id="272" r:id="rId18"/>
    <p:sldId id="278" r:id="rId19"/>
    <p:sldId id="282" r:id="rId20"/>
    <p:sldId id="270" r:id="rId21"/>
    <p:sldId id="273" r:id="rId22"/>
    <p:sldId id="274" r:id="rId23"/>
    <p:sldId id="275" r:id="rId24"/>
    <p:sldId id="276" r:id="rId25"/>
    <p:sldId id="277" r:id="rId26"/>
    <p:sldId id="283" r:id="rId27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5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559DA-A2A7-409B-B6AE-4D258ACDED8A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3703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2D32-7BB2-4C50-ABC1-28E68FED344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2825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EB706-4706-44A5-9257-629B67E520C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35828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D025D-E5CC-4A17-807E-06D9BD8BAA6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73762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13724-9724-4CFA-8F72-99F33F5DA770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19674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C4DE7-38FC-4A6B-BA16-1EAE4A9F8F9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8602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9E578-1F9A-4CCE-B2CF-9AD2A5DB0801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7194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9E940-5900-4AC9-9252-6D826DA986FB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48009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2E730-7F8A-407F-99E4-29E598C0312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0945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F3638-AE2F-476F-AB1C-F0888C83020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2816708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2099A-02FB-4239-ABA6-6BF090A18F1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32550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77D762-736E-4404-9769-8E6348378F8E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4149" y="764704"/>
            <a:ext cx="7435883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3D SYMMETRY </a:t>
            </a:r>
          </a:p>
        </p:txBody>
      </p:sp>
      <p:sp>
        <p:nvSpPr>
          <p:cNvPr id="6" name="Can 5"/>
          <p:cNvSpPr/>
          <p:nvPr/>
        </p:nvSpPr>
        <p:spPr>
          <a:xfrm>
            <a:off x="6516688" y="2852738"/>
            <a:ext cx="1800225" cy="2016125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Cube 6"/>
          <p:cNvSpPr/>
          <p:nvPr/>
        </p:nvSpPr>
        <p:spPr>
          <a:xfrm>
            <a:off x="468313" y="2924175"/>
            <a:ext cx="2087562" cy="1873250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Cube 7"/>
          <p:cNvSpPr/>
          <p:nvPr/>
        </p:nvSpPr>
        <p:spPr>
          <a:xfrm>
            <a:off x="2771775" y="4581525"/>
            <a:ext cx="3313113" cy="1223963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4998" name="Rectangle 89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4999" name="Rectangle 87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5000" name="Rectangle 88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5001" name="Rectangle 90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48" name="Group 16"/>
          <p:cNvGrpSpPr>
            <a:grpSpLocks/>
          </p:cNvGrpSpPr>
          <p:nvPr/>
        </p:nvGrpSpPr>
        <p:grpSpPr bwMode="auto">
          <a:xfrm>
            <a:off x="827088" y="1557338"/>
            <a:ext cx="7512050" cy="3902075"/>
            <a:chOff x="1375" y="1120"/>
            <a:chExt cx="3117" cy="1618"/>
          </a:xfrm>
        </p:grpSpPr>
        <p:sp>
          <p:nvSpPr>
            <p:cNvPr id="21522" name="Freeform 18"/>
            <p:cNvSpPr>
              <a:spLocks/>
            </p:cNvSpPr>
            <p:nvPr/>
          </p:nvSpPr>
          <p:spPr bwMode="auto">
            <a:xfrm>
              <a:off x="1998" y="1128"/>
              <a:ext cx="1860" cy="1608"/>
            </a:xfrm>
            <a:custGeom>
              <a:avLst/>
              <a:gdLst>
                <a:gd name="T0" fmla="*/ 0 w 1860"/>
                <a:gd name="T1" fmla="*/ 534 h 1608"/>
                <a:gd name="T2" fmla="*/ 0 w 1860"/>
                <a:gd name="T3" fmla="*/ 1608 h 1608"/>
                <a:gd name="T4" fmla="*/ 1854 w 1860"/>
                <a:gd name="T5" fmla="*/ 1074 h 1608"/>
                <a:gd name="T6" fmla="*/ 1860 w 1860"/>
                <a:gd name="T7" fmla="*/ 0 h 1608"/>
                <a:gd name="T8" fmla="*/ 0 w 1860"/>
                <a:gd name="T9" fmla="*/ 534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1608"/>
                <a:gd name="T17" fmla="*/ 1860 w 1860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1608">
                  <a:moveTo>
                    <a:pt x="0" y="534"/>
                  </a:moveTo>
                  <a:lnTo>
                    <a:pt x="0" y="1608"/>
                  </a:lnTo>
                  <a:lnTo>
                    <a:pt x="1854" y="1074"/>
                  </a:lnTo>
                  <a:lnTo>
                    <a:pt x="1860" y="0"/>
                  </a:lnTo>
                  <a:lnTo>
                    <a:pt x="0" y="534"/>
                  </a:lnTo>
                  <a:close/>
                </a:path>
              </a:pathLst>
            </a:custGeom>
            <a:gradFill rotWithShape="1">
              <a:gsLst>
                <a:gs pos="0">
                  <a:srgbClr val="A9808C"/>
                </a:gs>
                <a:gs pos="50000">
                  <a:srgbClr val="FFC1D3"/>
                </a:gs>
                <a:gs pos="100000">
                  <a:srgbClr val="A9808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35" name="Group 5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69636" name="AutoShape 6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637" name="AutoShape 7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9638" name="Freeform 8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39" name="Freeform 9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0" name="Line 10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1" name="Line 11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9642" name="Text Box 1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69644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9645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9646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9647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72" name="Group 16"/>
          <p:cNvGrpSpPr>
            <a:grpSpLocks/>
          </p:cNvGrpSpPr>
          <p:nvPr/>
        </p:nvGrpSpPr>
        <p:grpSpPr bwMode="auto">
          <a:xfrm>
            <a:off x="611188" y="1628775"/>
            <a:ext cx="7800975" cy="4051300"/>
            <a:chOff x="1375" y="1120"/>
            <a:chExt cx="3117" cy="1618"/>
          </a:xfrm>
        </p:grpSpPr>
        <p:sp>
          <p:nvSpPr>
            <p:cNvPr id="22556" name="Freeform 28"/>
            <p:cNvSpPr>
              <a:spLocks/>
            </p:cNvSpPr>
            <p:nvPr/>
          </p:nvSpPr>
          <p:spPr bwMode="auto">
            <a:xfrm>
              <a:off x="1686" y="1668"/>
              <a:ext cx="2790" cy="1068"/>
            </a:xfrm>
            <a:custGeom>
              <a:avLst/>
              <a:gdLst>
                <a:gd name="T0" fmla="*/ 0 w 2790"/>
                <a:gd name="T1" fmla="*/ 534 h 1068"/>
                <a:gd name="T2" fmla="*/ 1872 w 2790"/>
                <a:gd name="T3" fmla="*/ 0 h 1068"/>
                <a:gd name="T4" fmla="*/ 2790 w 2790"/>
                <a:gd name="T5" fmla="*/ 540 h 1068"/>
                <a:gd name="T6" fmla="*/ 936 w 2790"/>
                <a:gd name="T7" fmla="*/ 1068 h 1068"/>
                <a:gd name="T8" fmla="*/ 0 w 2790"/>
                <a:gd name="T9" fmla="*/ 534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0"/>
                <a:gd name="T16" fmla="*/ 0 h 1068"/>
                <a:gd name="T17" fmla="*/ 2790 w 279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0" h="1068">
                  <a:moveTo>
                    <a:pt x="0" y="534"/>
                  </a:moveTo>
                  <a:lnTo>
                    <a:pt x="1872" y="0"/>
                  </a:lnTo>
                  <a:lnTo>
                    <a:pt x="2790" y="540"/>
                  </a:lnTo>
                  <a:lnTo>
                    <a:pt x="936" y="106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0659" name="Group 5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70660" name="AutoShape 6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0661" name="AutoShape 7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0662" name="Freeform 8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9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Line 10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Line 11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666" name="Text Box 1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70668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0669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0670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0671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6" name="Group 16"/>
          <p:cNvGrpSpPr>
            <a:grpSpLocks/>
          </p:cNvGrpSpPr>
          <p:nvPr/>
        </p:nvGrpSpPr>
        <p:grpSpPr bwMode="auto">
          <a:xfrm>
            <a:off x="827088" y="1844675"/>
            <a:ext cx="7369175" cy="3825875"/>
            <a:chOff x="1375" y="1120"/>
            <a:chExt cx="3117" cy="1618"/>
          </a:xfrm>
        </p:grpSpPr>
        <p:sp>
          <p:nvSpPr>
            <p:cNvPr id="23576" name="Freeform 24"/>
            <p:cNvSpPr>
              <a:spLocks/>
            </p:cNvSpPr>
            <p:nvPr/>
          </p:nvSpPr>
          <p:spPr bwMode="auto">
            <a:xfrm>
              <a:off x="1386" y="1662"/>
              <a:ext cx="2808" cy="1074"/>
            </a:xfrm>
            <a:custGeom>
              <a:avLst/>
              <a:gdLst>
                <a:gd name="T0" fmla="*/ 924 w 2808"/>
                <a:gd name="T1" fmla="*/ 528 h 1074"/>
                <a:gd name="T2" fmla="*/ 2808 w 2808"/>
                <a:gd name="T3" fmla="*/ 0 h 1074"/>
                <a:gd name="T4" fmla="*/ 1854 w 2808"/>
                <a:gd name="T5" fmla="*/ 534 h 1074"/>
                <a:gd name="T6" fmla="*/ 0 w 2808"/>
                <a:gd name="T7" fmla="*/ 1074 h 1074"/>
                <a:gd name="T8" fmla="*/ 924 w 2808"/>
                <a:gd name="T9" fmla="*/ 528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8"/>
                <a:gd name="T16" fmla="*/ 0 h 1074"/>
                <a:gd name="T17" fmla="*/ 2808 w 2808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8" h="1074">
                  <a:moveTo>
                    <a:pt x="924" y="528"/>
                  </a:moveTo>
                  <a:lnTo>
                    <a:pt x="2808" y="0"/>
                  </a:lnTo>
                  <a:lnTo>
                    <a:pt x="1854" y="534"/>
                  </a:lnTo>
                  <a:lnTo>
                    <a:pt x="0" y="1074"/>
                  </a:lnTo>
                  <a:lnTo>
                    <a:pt x="924" y="528"/>
                  </a:lnTo>
                  <a:close/>
                </a:path>
              </a:pathLst>
            </a:custGeom>
            <a:gradFill rotWithShape="1">
              <a:gsLst>
                <a:gs pos="0">
                  <a:srgbClr val="9C8BA8"/>
                </a:gs>
                <a:gs pos="50000">
                  <a:srgbClr val="EBD2FE"/>
                </a:gs>
                <a:gs pos="100000">
                  <a:srgbClr val="9C8BA8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683" name="Group 5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71684" name="AutoShape 6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685" name="AutoShape 7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1686" name="Freeform 8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9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Line 10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9" name="Line 11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690" name="Text Box 1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71692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1693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1694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1695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reeform 4"/>
          <p:cNvSpPr>
            <a:spLocks/>
          </p:cNvSpPr>
          <p:nvPr/>
        </p:nvSpPr>
        <p:spPr bwMode="auto">
          <a:xfrm>
            <a:off x="1814513" y="1608138"/>
            <a:ext cx="1519237" cy="1333500"/>
          </a:xfrm>
          <a:custGeom>
            <a:avLst/>
            <a:gdLst>
              <a:gd name="T0" fmla="*/ 0 w 1230"/>
              <a:gd name="T1" fmla="*/ 1080 h 1080"/>
              <a:gd name="T2" fmla="*/ 612 w 1230"/>
              <a:gd name="T3" fmla="*/ 0 h 1080"/>
              <a:gd name="T4" fmla="*/ 1230 w 1230"/>
              <a:gd name="T5" fmla="*/ 1080 h 1080"/>
              <a:gd name="T6" fmla="*/ 0 w 1230"/>
              <a:gd name="T7" fmla="*/ 1080 h 1080"/>
              <a:gd name="T8" fmla="*/ 0 60000 65536"/>
              <a:gd name="T9" fmla="*/ 0 60000 65536"/>
              <a:gd name="T10" fmla="*/ 0 60000 65536"/>
              <a:gd name="T11" fmla="*/ 0 60000 65536"/>
              <a:gd name="T12" fmla="*/ 0 w 1230"/>
              <a:gd name="T13" fmla="*/ 0 h 1080"/>
              <a:gd name="T14" fmla="*/ 1230 w 1230"/>
              <a:gd name="T15" fmla="*/ 1080 h 10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30" h="1080">
                <a:moveTo>
                  <a:pt x="0" y="1080"/>
                </a:moveTo>
                <a:lnTo>
                  <a:pt x="612" y="0"/>
                </a:lnTo>
                <a:lnTo>
                  <a:pt x="1230" y="1080"/>
                </a:lnTo>
                <a:lnTo>
                  <a:pt x="0" y="1080"/>
                </a:lnTo>
                <a:close/>
              </a:path>
            </a:pathLst>
          </a:custGeom>
          <a:gradFill rotWithShape="1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08" name="Group 5"/>
          <p:cNvGrpSpPr>
            <a:grpSpLocks/>
          </p:cNvGrpSpPr>
          <p:nvPr/>
        </p:nvGrpSpPr>
        <p:grpSpPr bwMode="auto">
          <a:xfrm>
            <a:off x="579438" y="1295400"/>
            <a:ext cx="3848100" cy="1997075"/>
            <a:chOff x="463" y="1384"/>
            <a:chExt cx="3621" cy="1880"/>
          </a:xfrm>
        </p:grpSpPr>
        <p:sp>
          <p:nvSpPr>
            <p:cNvPr id="72709" name="AutoShape 6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2710" name="AutoShape 7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2711" name="Freeform 8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2" name="Freeform 9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3" name="Line 10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14" name="Line 11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715" name="Text Box 1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72716" name="Text Box 13"/>
          <p:cNvSpPr txBox="1">
            <a:spLocks noChangeArrowheads="1"/>
          </p:cNvSpPr>
          <p:nvPr/>
        </p:nvSpPr>
        <p:spPr bwMode="auto">
          <a:xfrm>
            <a:off x="1042988" y="5445125"/>
            <a:ext cx="71247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600"/>
              <a:t>An </a:t>
            </a:r>
            <a:r>
              <a:rPr lang="en-GB" sz="3600">
                <a:solidFill>
                  <a:srgbClr val="0000FF"/>
                </a:solidFill>
              </a:rPr>
              <a:t>equilateral </a:t>
            </a:r>
            <a:r>
              <a:rPr lang="en-GB" sz="3600"/>
              <a:t>triangular based prism has </a:t>
            </a:r>
            <a:r>
              <a:rPr lang="en-GB" sz="3600">
                <a:solidFill>
                  <a:srgbClr val="0000FF"/>
                </a:solidFill>
              </a:rPr>
              <a:t>4 </a:t>
            </a:r>
            <a:r>
              <a:rPr lang="en-GB" sz="3600"/>
              <a:t>planes of symmetry.</a:t>
            </a:r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2718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2719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2720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72721" name="Group 27"/>
          <p:cNvGrpSpPr>
            <a:grpSpLocks/>
          </p:cNvGrpSpPr>
          <p:nvPr/>
        </p:nvGrpSpPr>
        <p:grpSpPr bwMode="auto">
          <a:xfrm>
            <a:off x="4356100" y="1285875"/>
            <a:ext cx="3833813" cy="1989138"/>
            <a:chOff x="1375" y="1120"/>
            <a:chExt cx="3117" cy="1618"/>
          </a:xfrm>
        </p:grpSpPr>
        <p:sp>
          <p:nvSpPr>
            <p:cNvPr id="72722" name="Freeform 19"/>
            <p:cNvSpPr>
              <a:spLocks/>
            </p:cNvSpPr>
            <p:nvPr/>
          </p:nvSpPr>
          <p:spPr bwMode="auto">
            <a:xfrm>
              <a:off x="1998" y="1128"/>
              <a:ext cx="1860" cy="1608"/>
            </a:xfrm>
            <a:custGeom>
              <a:avLst/>
              <a:gdLst>
                <a:gd name="T0" fmla="*/ 0 w 1860"/>
                <a:gd name="T1" fmla="*/ 534 h 1608"/>
                <a:gd name="T2" fmla="*/ 0 w 1860"/>
                <a:gd name="T3" fmla="*/ 1608 h 1608"/>
                <a:gd name="T4" fmla="*/ 1854 w 1860"/>
                <a:gd name="T5" fmla="*/ 1074 h 1608"/>
                <a:gd name="T6" fmla="*/ 1860 w 1860"/>
                <a:gd name="T7" fmla="*/ 0 h 1608"/>
                <a:gd name="T8" fmla="*/ 0 w 1860"/>
                <a:gd name="T9" fmla="*/ 534 h 16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60"/>
                <a:gd name="T16" fmla="*/ 0 h 1608"/>
                <a:gd name="T17" fmla="*/ 1860 w 1860"/>
                <a:gd name="T18" fmla="*/ 1608 h 16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60" h="1608">
                  <a:moveTo>
                    <a:pt x="0" y="534"/>
                  </a:moveTo>
                  <a:lnTo>
                    <a:pt x="0" y="1608"/>
                  </a:lnTo>
                  <a:lnTo>
                    <a:pt x="1854" y="1074"/>
                  </a:lnTo>
                  <a:lnTo>
                    <a:pt x="1860" y="0"/>
                  </a:lnTo>
                  <a:lnTo>
                    <a:pt x="0" y="534"/>
                  </a:lnTo>
                  <a:close/>
                </a:path>
              </a:pathLst>
            </a:custGeom>
            <a:gradFill rotWithShape="1">
              <a:gsLst>
                <a:gs pos="0">
                  <a:srgbClr val="A9808C"/>
                </a:gs>
                <a:gs pos="50000">
                  <a:srgbClr val="FFC1D3"/>
                </a:gs>
                <a:gs pos="100000">
                  <a:srgbClr val="A9808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23" name="Group 20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72724" name="AutoShape 21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25" name="AutoShape 22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26" name="Freeform 23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7" name="Freeform 24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8" name="Line 25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9" name="Line 26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730" name="Group 36"/>
          <p:cNvGrpSpPr>
            <a:grpSpLocks/>
          </p:cNvGrpSpPr>
          <p:nvPr/>
        </p:nvGrpSpPr>
        <p:grpSpPr bwMode="auto">
          <a:xfrm>
            <a:off x="323850" y="3284538"/>
            <a:ext cx="4014788" cy="2084387"/>
            <a:chOff x="1375" y="1120"/>
            <a:chExt cx="3117" cy="1618"/>
          </a:xfrm>
        </p:grpSpPr>
        <p:sp>
          <p:nvSpPr>
            <p:cNvPr id="72731" name="Freeform 28"/>
            <p:cNvSpPr>
              <a:spLocks/>
            </p:cNvSpPr>
            <p:nvPr/>
          </p:nvSpPr>
          <p:spPr bwMode="auto">
            <a:xfrm>
              <a:off x="1686" y="1668"/>
              <a:ext cx="2790" cy="1068"/>
            </a:xfrm>
            <a:custGeom>
              <a:avLst/>
              <a:gdLst>
                <a:gd name="T0" fmla="*/ 0 w 2790"/>
                <a:gd name="T1" fmla="*/ 534 h 1068"/>
                <a:gd name="T2" fmla="*/ 1872 w 2790"/>
                <a:gd name="T3" fmla="*/ 0 h 1068"/>
                <a:gd name="T4" fmla="*/ 2790 w 2790"/>
                <a:gd name="T5" fmla="*/ 540 h 1068"/>
                <a:gd name="T6" fmla="*/ 936 w 2790"/>
                <a:gd name="T7" fmla="*/ 1068 h 1068"/>
                <a:gd name="T8" fmla="*/ 0 w 2790"/>
                <a:gd name="T9" fmla="*/ 534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0"/>
                <a:gd name="T16" fmla="*/ 0 h 1068"/>
                <a:gd name="T17" fmla="*/ 2790 w 2790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0" h="1068">
                  <a:moveTo>
                    <a:pt x="0" y="534"/>
                  </a:moveTo>
                  <a:lnTo>
                    <a:pt x="1872" y="0"/>
                  </a:lnTo>
                  <a:lnTo>
                    <a:pt x="2790" y="540"/>
                  </a:lnTo>
                  <a:lnTo>
                    <a:pt x="936" y="106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32" name="Group 29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72733" name="AutoShape 30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34" name="AutoShape 31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35" name="Freeform 32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6" name="Freeform 33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7" name="Line 34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8" name="Line 35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2739" name="Group 45"/>
          <p:cNvGrpSpPr>
            <a:grpSpLocks/>
          </p:cNvGrpSpPr>
          <p:nvPr/>
        </p:nvGrpSpPr>
        <p:grpSpPr bwMode="auto">
          <a:xfrm>
            <a:off x="4427538" y="3213100"/>
            <a:ext cx="3816350" cy="1981200"/>
            <a:chOff x="1375" y="1120"/>
            <a:chExt cx="3117" cy="1618"/>
          </a:xfrm>
        </p:grpSpPr>
        <p:sp>
          <p:nvSpPr>
            <p:cNvPr id="72740" name="Freeform 37"/>
            <p:cNvSpPr>
              <a:spLocks/>
            </p:cNvSpPr>
            <p:nvPr/>
          </p:nvSpPr>
          <p:spPr bwMode="auto">
            <a:xfrm>
              <a:off x="1386" y="1662"/>
              <a:ext cx="2808" cy="1074"/>
            </a:xfrm>
            <a:custGeom>
              <a:avLst/>
              <a:gdLst>
                <a:gd name="T0" fmla="*/ 924 w 2808"/>
                <a:gd name="T1" fmla="*/ 528 h 1074"/>
                <a:gd name="T2" fmla="*/ 2808 w 2808"/>
                <a:gd name="T3" fmla="*/ 0 h 1074"/>
                <a:gd name="T4" fmla="*/ 1854 w 2808"/>
                <a:gd name="T5" fmla="*/ 534 h 1074"/>
                <a:gd name="T6" fmla="*/ 0 w 2808"/>
                <a:gd name="T7" fmla="*/ 1074 h 1074"/>
                <a:gd name="T8" fmla="*/ 924 w 2808"/>
                <a:gd name="T9" fmla="*/ 528 h 10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8"/>
                <a:gd name="T16" fmla="*/ 0 h 1074"/>
                <a:gd name="T17" fmla="*/ 2808 w 2808"/>
                <a:gd name="T18" fmla="*/ 1074 h 10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8" h="1074">
                  <a:moveTo>
                    <a:pt x="924" y="528"/>
                  </a:moveTo>
                  <a:lnTo>
                    <a:pt x="2808" y="0"/>
                  </a:lnTo>
                  <a:lnTo>
                    <a:pt x="1854" y="534"/>
                  </a:lnTo>
                  <a:lnTo>
                    <a:pt x="0" y="1074"/>
                  </a:lnTo>
                  <a:lnTo>
                    <a:pt x="924" y="528"/>
                  </a:lnTo>
                  <a:close/>
                </a:path>
              </a:pathLst>
            </a:custGeom>
            <a:gradFill rotWithShape="1">
              <a:gsLst>
                <a:gs pos="0">
                  <a:srgbClr val="9C8BA8"/>
                </a:gs>
                <a:gs pos="50000">
                  <a:srgbClr val="EBD2FE"/>
                </a:gs>
                <a:gs pos="100000">
                  <a:srgbClr val="9C8BA8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741" name="Group 38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72742" name="AutoShape 39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43" name="AutoShape 40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2744" name="Freeform 41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5" name="Freeform 42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6" name="Line 43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7" name="Line 44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2190750" y="5632450"/>
            <a:ext cx="3194050" cy="1011238"/>
          </a:xfrm>
        </p:spPr>
        <p:txBody>
          <a:bodyPr/>
          <a:lstStyle/>
          <a:p>
            <a:r>
              <a:rPr lang="en-GB" sz="4000">
                <a:solidFill>
                  <a:schemeClr val="bg1"/>
                </a:solidFill>
              </a:rPr>
              <a:t>Worksheet 5</a:t>
            </a:r>
          </a:p>
        </p:txBody>
      </p:sp>
      <p:grpSp>
        <p:nvGrpSpPr>
          <p:cNvPr id="87043" name="Group 6"/>
          <p:cNvGrpSpPr>
            <a:grpSpLocks/>
          </p:cNvGrpSpPr>
          <p:nvPr/>
        </p:nvGrpSpPr>
        <p:grpSpPr bwMode="auto">
          <a:xfrm>
            <a:off x="579438" y="1295400"/>
            <a:ext cx="3848100" cy="1997075"/>
            <a:chOff x="463" y="1384"/>
            <a:chExt cx="3621" cy="1880"/>
          </a:xfrm>
        </p:grpSpPr>
        <p:sp>
          <p:nvSpPr>
            <p:cNvPr id="87044" name="AutoShape 7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45" name="AutoShape 8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46" name="Freeform 9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7" name="Freeform 10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8" name="Line 11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49" name="Line 12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50" name="Text Box 13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87051" name="Rectangle 1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7052" name="Rectangle 1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7053" name="Rectangle 1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7054" name="Rectangle 1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87055" name="Group 21"/>
          <p:cNvGrpSpPr>
            <a:grpSpLocks/>
          </p:cNvGrpSpPr>
          <p:nvPr/>
        </p:nvGrpSpPr>
        <p:grpSpPr bwMode="auto">
          <a:xfrm>
            <a:off x="4356100" y="1285875"/>
            <a:ext cx="3833813" cy="1989138"/>
            <a:chOff x="463" y="1384"/>
            <a:chExt cx="3621" cy="1880"/>
          </a:xfrm>
        </p:grpSpPr>
        <p:sp>
          <p:nvSpPr>
            <p:cNvPr id="87056" name="AutoShape 22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57" name="AutoShape 23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58" name="Freeform 24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59" name="Freeform 25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0" name="Line 26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1" name="Line 27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2" name="Group 30"/>
          <p:cNvGrpSpPr>
            <a:grpSpLocks/>
          </p:cNvGrpSpPr>
          <p:nvPr/>
        </p:nvGrpSpPr>
        <p:grpSpPr bwMode="auto">
          <a:xfrm>
            <a:off x="341313" y="3551238"/>
            <a:ext cx="4014787" cy="2084387"/>
            <a:chOff x="463" y="1384"/>
            <a:chExt cx="3621" cy="1880"/>
          </a:xfrm>
        </p:grpSpPr>
        <p:sp>
          <p:nvSpPr>
            <p:cNvPr id="87063" name="AutoShape 31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64" name="AutoShape 32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65" name="Freeform 33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6" name="Freeform 34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7" name="Line 35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68" name="Line 36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069" name="Group 39"/>
          <p:cNvGrpSpPr>
            <a:grpSpLocks/>
          </p:cNvGrpSpPr>
          <p:nvPr/>
        </p:nvGrpSpPr>
        <p:grpSpPr bwMode="auto">
          <a:xfrm>
            <a:off x="4427538" y="3641725"/>
            <a:ext cx="3816350" cy="1981200"/>
            <a:chOff x="463" y="1384"/>
            <a:chExt cx="3621" cy="1880"/>
          </a:xfrm>
        </p:grpSpPr>
        <p:sp>
          <p:nvSpPr>
            <p:cNvPr id="87070" name="AutoShape 40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71" name="AutoShape 41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7072" name="Freeform 42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3" name="Freeform 43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4" name="Line 44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075" name="Line 45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WordArt 2"/>
          <p:cNvSpPr>
            <a:spLocks noChangeArrowheads="1" noChangeShapeType="1" noTextEdit="1"/>
          </p:cNvSpPr>
          <p:nvPr/>
        </p:nvSpPr>
        <p:spPr bwMode="auto">
          <a:xfrm>
            <a:off x="900113" y="404813"/>
            <a:ext cx="7129462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Pyramid</a:t>
            </a:r>
          </a:p>
        </p:txBody>
      </p:sp>
      <p:pic>
        <p:nvPicPr>
          <p:cNvPr id="7477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133600"/>
            <a:ext cx="3686175" cy="336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5435600" y="4797425"/>
            <a:ext cx="3240088" cy="16652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Rectangular </a:t>
            </a:r>
          </a:p>
          <a:p>
            <a:pPr algn="ctr"/>
            <a:r>
              <a:rPr lang="en-US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Based</a:t>
            </a:r>
          </a:p>
        </p:txBody>
      </p:sp>
      <p:sp>
        <p:nvSpPr>
          <p:cNvPr id="74771" name="Rectangle 7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4772" name="Rectangle 7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4773" name="Rectangle 7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4774" name="Rectangle 7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/>
      <p:bldP spid="747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6105525" y="5429250"/>
            <a:ext cx="2847975" cy="1143000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Pyramids</a:t>
            </a:r>
          </a:p>
        </p:txBody>
      </p:sp>
      <p:grpSp>
        <p:nvGrpSpPr>
          <p:cNvPr id="76832" name="Group 32"/>
          <p:cNvGrpSpPr>
            <a:grpSpLocks/>
          </p:cNvGrpSpPr>
          <p:nvPr/>
        </p:nvGrpSpPr>
        <p:grpSpPr bwMode="auto">
          <a:xfrm>
            <a:off x="2555875" y="1628775"/>
            <a:ext cx="4781550" cy="4699000"/>
            <a:chOff x="1565" y="890"/>
            <a:chExt cx="2340" cy="2299"/>
          </a:xfrm>
        </p:grpSpPr>
        <p:grpSp>
          <p:nvGrpSpPr>
            <p:cNvPr id="76805" name="Group 5"/>
            <p:cNvGrpSpPr>
              <a:grpSpLocks/>
            </p:cNvGrpSpPr>
            <p:nvPr/>
          </p:nvGrpSpPr>
          <p:grpSpPr bwMode="auto">
            <a:xfrm>
              <a:off x="1565" y="890"/>
              <a:ext cx="2340" cy="2299"/>
              <a:chOff x="531" y="896"/>
              <a:chExt cx="2340" cy="2299"/>
            </a:xfrm>
          </p:grpSpPr>
          <p:grpSp>
            <p:nvGrpSpPr>
              <p:cNvPr id="76806" name="Group 6"/>
              <p:cNvGrpSpPr>
                <a:grpSpLocks/>
              </p:cNvGrpSpPr>
              <p:nvPr/>
            </p:nvGrpSpPr>
            <p:grpSpPr bwMode="auto">
              <a:xfrm>
                <a:off x="531" y="896"/>
                <a:ext cx="2340" cy="2299"/>
                <a:chOff x="531" y="896"/>
                <a:chExt cx="2340" cy="2299"/>
              </a:xfrm>
            </p:grpSpPr>
            <p:sp>
              <p:nvSpPr>
                <p:cNvPr id="4127" name="Freeform 31"/>
                <p:cNvSpPr>
                  <a:spLocks/>
                </p:cNvSpPr>
                <p:nvPr/>
              </p:nvSpPr>
              <p:spPr bwMode="auto">
                <a:xfrm>
                  <a:off x="1110" y="904"/>
                  <a:ext cx="1164" cy="1920"/>
                </a:xfrm>
                <a:custGeom>
                  <a:avLst/>
                  <a:gdLst>
                    <a:gd name="T0" fmla="*/ 228 w 1164"/>
                    <a:gd name="T1" fmla="*/ 0 h 1920"/>
                    <a:gd name="T2" fmla="*/ 0 w 1164"/>
                    <a:gd name="T3" fmla="*/ 1560 h 1920"/>
                    <a:gd name="T4" fmla="*/ 1164 w 1164"/>
                    <a:gd name="T5" fmla="*/ 1920 h 1920"/>
                    <a:gd name="T6" fmla="*/ 228 w 1164"/>
                    <a:gd name="T7" fmla="*/ 0 h 192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64"/>
                    <a:gd name="T13" fmla="*/ 0 h 1920"/>
                    <a:gd name="T14" fmla="*/ 1164 w 1164"/>
                    <a:gd name="T15" fmla="*/ 1920 h 192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64" h="1920">
                      <a:moveTo>
                        <a:pt x="228" y="0"/>
                      </a:moveTo>
                      <a:lnTo>
                        <a:pt x="0" y="1560"/>
                      </a:lnTo>
                      <a:lnTo>
                        <a:pt x="1164" y="1920"/>
                      </a:lnTo>
                      <a:lnTo>
                        <a:pt x="22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A9808C"/>
                    </a:gs>
                    <a:gs pos="50000">
                      <a:srgbClr val="FFC1D3"/>
                    </a:gs>
                    <a:gs pos="100000">
                      <a:srgbClr val="A9808C"/>
                    </a:gs>
                  </a:gsLst>
                  <a:lin ang="18900000" scaled="1"/>
                </a:gradFill>
                <a:ln w="127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08" name="Freeform 20"/>
                <p:cNvSpPr>
                  <a:spLocks/>
                </p:cNvSpPr>
                <p:nvPr/>
              </p:nvSpPr>
              <p:spPr bwMode="auto">
                <a:xfrm>
                  <a:off x="1341" y="898"/>
                  <a:ext cx="1524" cy="1569"/>
                </a:xfrm>
                <a:custGeom>
                  <a:avLst/>
                  <a:gdLst>
                    <a:gd name="T0" fmla="*/ 1524 w 1524"/>
                    <a:gd name="T1" fmla="*/ 1569 h 1569"/>
                    <a:gd name="T2" fmla="*/ 0 w 1524"/>
                    <a:gd name="T3" fmla="*/ 0 h 1569"/>
                    <a:gd name="T4" fmla="*/ 0 60000 65536"/>
                    <a:gd name="T5" fmla="*/ 0 60000 65536"/>
                    <a:gd name="T6" fmla="*/ 0 w 1524"/>
                    <a:gd name="T7" fmla="*/ 0 h 1569"/>
                    <a:gd name="T8" fmla="*/ 1524 w 1524"/>
                    <a:gd name="T9" fmla="*/ 1569 h 156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524" h="1569">
                      <a:moveTo>
                        <a:pt x="1524" y="156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09" name="Freeform 21"/>
                <p:cNvSpPr>
                  <a:spLocks/>
                </p:cNvSpPr>
                <p:nvPr/>
              </p:nvSpPr>
              <p:spPr bwMode="auto">
                <a:xfrm>
                  <a:off x="1340" y="897"/>
                  <a:ext cx="331" cy="2298"/>
                </a:xfrm>
                <a:custGeom>
                  <a:avLst/>
                  <a:gdLst>
                    <a:gd name="T0" fmla="*/ 331 w 331"/>
                    <a:gd name="T1" fmla="*/ 2298 h 2298"/>
                    <a:gd name="T2" fmla="*/ 0 w 331"/>
                    <a:gd name="T3" fmla="*/ 0 h 2298"/>
                    <a:gd name="T4" fmla="*/ 0 60000 65536"/>
                    <a:gd name="T5" fmla="*/ 0 60000 65536"/>
                    <a:gd name="T6" fmla="*/ 0 w 331"/>
                    <a:gd name="T7" fmla="*/ 0 h 2298"/>
                    <a:gd name="T8" fmla="*/ 331 w 331"/>
                    <a:gd name="T9" fmla="*/ 2298 h 22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31" h="2298">
                      <a:moveTo>
                        <a:pt x="331" y="229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0" name="Freeform 22"/>
                <p:cNvSpPr>
                  <a:spLocks/>
                </p:cNvSpPr>
                <p:nvPr/>
              </p:nvSpPr>
              <p:spPr bwMode="auto">
                <a:xfrm>
                  <a:off x="531" y="896"/>
                  <a:ext cx="809" cy="1931"/>
                </a:xfrm>
                <a:custGeom>
                  <a:avLst/>
                  <a:gdLst>
                    <a:gd name="T0" fmla="*/ 0 w 809"/>
                    <a:gd name="T1" fmla="*/ 1931 h 1931"/>
                    <a:gd name="T2" fmla="*/ 809 w 809"/>
                    <a:gd name="T3" fmla="*/ 0 h 1931"/>
                    <a:gd name="T4" fmla="*/ 0 60000 65536"/>
                    <a:gd name="T5" fmla="*/ 0 60000 65536"/>
                    <a:gd name="T6" fmla="*/ 0 w 809"/>
                    <a:gd name="T7" fmla="*/ 0 h 1931"/>
                    <a:gd name="T8" fmla="*/ 809 w 809"/>
                    <a:gd name="T9" fmla="*/ 1931 h 193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09" h="1931">
                      <a:moveTo>
                        <a:pt x="0" y="1931"/>
                      </a:moveTo>
                      <a:lnTo>
                        <a:pt x="809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1" name="Line 33"/>
                <p:cNvSpPr>
                  <a:spLocks noChangeShapeType="1"/>
                </p:cNvSpPr>
                <p:nvPr/>
              </p:nvSpPr>
              <p:spPr bwMode="auto">
                <a:xfrm>
                  <a:off x="531" y="2823"/>
                  <a:ext cx="1156" cy="3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812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1687" y="2471"/>
                  <a:ext cx="1184" cy="7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813" name="Freeform 35"/>
              <p:cNvSpPr>
                <a:spLocks/>
              </p:cNvSpPr>
              <p:nvPr/>
            </p:nvSpPr>
            <p:spPr bwMode="auto">
              <a:xfrm>
                <a:off x="1687" y="2091"/>
                <a:ext cx="1178" cy="379"/>
              </a:xfrm>
              <a:custGeom>
                <a:avLst/>
                <a:gdLst>
                  <a:gd name="T0" fmla="*/ 1178 w 1178"/>
                  <a:gd name="T1" fmla="*/ 379 h 379"/>
                  <a:gd name="T2" fmla="*/ 0 w 1178"/>
                  <a:gd name="T3" fmla="*/ 0 h 379"/>
                  <a:gd name="T4" fmla="*/ 0 60000 65536"/>
                  <a:gd name="T5" fmla="*/ 0 60000 65536"/>
                  <a:gd name="T6" fmla="*/ 0 w 1178"/>
                  <a:gd name="T7" fmla="*/ 0 h 379"/>
                  <a:gd name="T8" fmla="*/ 1178 w 1178"/>
                  <a:gd name="T9" fmla="*/ 379 h 37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8" h="379">
                    <a:moveTo>
                      <a:pt x="1178" y="379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14" name="Line 36"/>
              <p:cNvSpPr>
                <a:spLocks noChangeShapeType="1"/>
              </p:cNvSpPr>
              <p:nvPr/>
            </p:nvSpPr>
            <p:spPr bwMode="auto">
              <a:xfrm flipV="1">
                <a:off x="531" y="2091"/>
                <a:ext cx="1156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6804" name="Freeform 23"/>
            <p:cNvSpPr>
              <a:spLocks/>
            </p:cNvSpPr>
            <p:nvPr/>
          </p:nvSpPr>
          <p:spPr bwMode="auto">
            <a:xfrm>
              <a:off x="2381" y="890"/>
              <a:ext cx="351" cy="1195"/>
            </a:xfrm>
            <a:custGeom>
              <a:avLst/>
              <a:gdLst>
                <a:gd name="T0" fmla="*/ 351 w 351"/>
                <a:gd name="T1" fmla="*/ 1195 h 1195"/>
                <a:gd name="T2" fmla="*/ 0 w 351"/>
                <a:gd name="T3" fmla="*/ 0 h 1195"/>
                <a:gd name="T4" fmla="*/ 0 60000 65536"/>
                <a:gd name="T5" fmla="*/ 0 60000 65536"/>
                <a:gd name="T6" fmla="*/ 0 w 351"/>
                <a:gd name="T7" fmla="*/ 0 h 1195"/>
                <a:gd name="T8" fmla="*/ 351 w 351"/>
                <a:gd name="T9" fmla="*/ 1195 h 11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1195">
                  <a:moveTo>
                    <a:pt x="351" y="119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6815" name="Text Box 38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Rectangular Based Pyramids</a:t>
            </a:r>
          </a:p>
        </p:txBody>
      </p:sp>
      <p:sp>
        <p:nvSpPr>
          <p:cNvPr id="76825" name="Rectangle 7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6826" name="Rectangle 7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6827" name="Rectangle 7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6828" name="Rectangle 7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Text Box 38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Rectangular Based Pyramids</a:t>
            </a:r>
          </a:p>
        </p:txBody>
      </p:sp>
      <p:sp>
        <p:nvSpPr>
          <p:cNvPr id="77829" name="Rectangle 7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7830" name="Rectangle 7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7831" name="Rectangle 7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7832" name="Rectangle 7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77833" name="Group 9"/>
          <p:cNvGrpSpPr>
            <a:grpSpLocks/>
          </p:cNvGrpSpPr>
          <p:nvPr/>
        </p:nvGrpSpPr>
        <p:grpSpPr bwMode="auto">
          <a:xfrm>
            <a:off x="2268538" y="1268413"/>
            <a:ext cx="5216525" cy="5121275"/>
            <a:chOff x="3115" y="936"/>
            <a:chExt cx="2340" cy="2299"/>
          </a:xfrm>
        </p:grpSpPr>
        <p:sp>
          <p:nvSpPr>
            <p:cNvPr id="77834" name="Freeform 58"/>
            <p:cNvSpPr>
              <a:spLocks/>
            </p:cNvSpPr>
            <p:nvPr/>
          </p:nvSpPr>
          <p:spPr bwMode="auto">
            <a:xfrm>
              <a:off x="3925" y="938"/>
              <a:ext cx="1524" cy="1569"/>
            </a:xfrm>
            <a:custGeom>
              <a:avLst/>
              <a:gdLst>
                <a:gd name="T0" fmla="*/ 1524 w 1524"/>
                <a:gd name="T1" fmla="*/ 1569 h 1569"/>
                <a:gd name="T2" fmla="*/ 0 w 1524"/>
                <a:gd name="T3" fmla="*/ 0 h 1569"/>
                <a:gd name="T4" fmla="*/ 0 60000 65536"/>
                <a:gd name="T5" fmla="*/ 0 60000 65536"/>
                <a:gd name="T6" fmla="*/ 0 w 1524"/>
                <a:gd name="T7" fmla="*/ 0 h 1569"/>
                <a:gd name="T8" fmla="*/ 1524 w 1524"/>
                <a:gd name="T9" fmla="*/ 1569 h 15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4" h="1569">
                  <a:moveTo>
                    <a:pt x="1524" y="15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7835" name="Group 11"/>
            <p:cNvGrpSpPr>
              <a:grpSpLocks/>
            </p:cNvGrpSpPr>
            <p:nvPr/>
          </p:nvGrpSpPr>
          <p:grpSpPr bwMode="auto">
            <a:xfrm>
              <a:off x="3115" y="936"/>
              <a:ext cx="2340" cy="2299"/>
              <a:chOff x="3115" y="936"/>
              <a:chExt cx="2340" cy="2299"/>
            </a:xfrm>
          </p:grpSpPr>
          <p:sp>
            <p:nvSpPr>
              <p:cNvPr id="4163" name="Freeform 67"/>
              <p:cNvSpPr>
                <a:spLocks/>
              </p:cNvSpPr>
              <p:nvPr/>
            </p:nvSpPr>
            <p:spPr bwMode="auto">
              <a:xfrm>
                <a:off x="3678" y="944"/>
                <a:ext cx="1164" cy="2104"/>
              </a:xfrm>
              <a:custGeom>
                <a:avLst/>
                <a:gdLst>
                  <a:gd name="T0" fmla="*/ 0 w 1164"/>
                  <a:gd name="T1" fmla="*/ 2104 h 2104"/>
                  <a:gd name="T2" fmla="*/ 1164 w 1164"/>
                  <a:gd name="T3" fmla="*/ 1378 h 2104"/>
                  <a:gd name="T4" fmla="*/ 258 w 1164"/>
                  <a:gd name="T5" fmla="*/ 0 h 2104"/>
                  <a:gd name="T6" fmla="*/ 0 w 1164"/>
                  <a:gd name="T7" fmla="*/ 2104 h 21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64"/>
                  <a:gd name="T13" fmla="*/ 0 h 2104"/>
                  <a:gd name="T14" fmla="*/ 1164 w 1164"/>
                  <a:gd name="T15" fmla="*/ 2104 h 21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64" h="2104">
                    <a:moveTo>
                      <a:pt x="0" y="2104"/>
                    </a:moveTo>
                    <a:lnTo>
                      <a:pt x="1164" y="1378"/>
                    </a:lnTo>
                    <a:lnTo>
                      <a:pt x="258" y="0"/>
                    </a:lnTo>
                    <a:lnTo>
                      <a:pt x="0" y="2104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89681"/>
                  </a:gs>
                  <a:gs pos="50000">
                    <a:srgbClr val="FDE3C3"/>
                  </a:gs>
                  <a:gs pos="100000">
                    <a:srgbClr val="A89681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7" name="Freeform 59"/>
              <p:cNvSpPr>
                <a:spLocks/>
              </p:cNvSpPr>
              <p:nvPr/>
            </p:nvSpPr>
            <p:spPr bwMode="auto">
              <a:xfrm>
                <a:off x="3924" y="937"/>
                <a:ext cx="331" cy="2298"/>
              </a:xfrm>
              <a:custGeom>
                <a:avLst/>
                <a:gdLst>
                  <a:gd name="T0" fmla="*/ 331 w 331"/>
                  <a:gd name="T1" fmla="*/ 2298 h 2298"/>
                  <a:gd name="T2" fmla="*/ 0 w 331"/>
                  <a:gd name="T3" fmla="*/ 0 h 2298"/>
                  <a:gd name="T4" fmla="*/ 0 60000 65536"/>
                  <a:gd name="T5" fmla="*/ 0 60000 65536"/>
                  <a:gd name="T6" fmla="*/ 0 w 331"/>
                  <a:gd name="T7" fmla="*/ 0 h 2298"/>
                  <a:gd name="T8" fmla="*/ 331 w 331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1" h="2298">
                    <a:moveTo>
                      <a:pt x="331" y="2298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8" name="Freeform 60"/>
              <p:cNvSpPr>
                <a:spLocks/>
              </p:cNvSpPr>
              <p:nvPr/>
            </p:nvSpPr>
            <p:spPr bwMode="auto">
              <a:xfrm>
                <a:off x="3115" y="936"/>
                <a:ext cx="809" cy="1931"/>
              </a:xfrm>
              <a:custGeom>
                <a:avLst/>
                <a:gdLst>
                  <a:gd name="T0" fmla="*/ 0 w 809"/>
                  <a:gd name="T1" fmla="*/ 1931 h 1931"/>
                  <a:gd name="T2" fmla="*/ 809 w 809"/>
                  <a:gd name="T3" fmla="*/ 0 h 1931"/>
                  <a:gd name="T4" fmla="*/ 0 60000 65536"/>
                  <a:gd name="T5" fmla="*/ 0 60000 65536"/>
                  <a:gd name="T6" fmla="*/ 0 w 809"/>
                  <a:gd name="T7" fmla="*/ 0 h 1931"/>
                  <a:gd name="T8" fmla="*/ 809 w 809"/>
                  <a:gd name="T9" fmla="*/ 1931 h 193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9" h="1931">
                    <a:moveTo>
                      <a:pt x="0" y="1931"/>
                    </a:moveTo>
                    <a:lnTo>
                      <a:pt x="80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39" name="Freeform 61"/>
              <p:cNvSpPr>
                <a:spLocks/>
              </p:cNvSpPr>
              <p:nvPr/>
            </p:nvSpPr>
            <p:spPr bwMode="auto">
              <a:xfrm>
                <a:off x="3925" y="937"/>
                <a:ext cx="351" cy="1195"/>
              </a:xfrm>
              <a:custGeom>
                <a:avLst/>
                <a:gdLst>
                  <a:gd name="T0" fmla="*/ 351 w 351"/>
                  <a:gd name="T1" fmla="*/ 1195 h 1195"/>
                  <a:gd name="T2" fmla="*/ 0 w 351"/>
                  <a:gd name="T3" fmla="*/ 0 h 1195"/>
                  <a:gd name="T4" fmla="*/ 0 60000 65536"/>
                  <a:gd name="T5" fmla="*/ 0 60000 65536"/>
                  <a:gd name="T6" fmla="*/ 0 w 351"/>
                  <a:gd name="T7" fmla="*/ 0 h 1195"/>
                  <a:gd name="T8" fmla="*/ 351 w 351"/>
                  <a:gd name="T9" fmla="*/ 1195 h 119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51" h="1195">
                    <a:moveTo>
                      <a:pt x="351" y="1195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0" name="Line 62"/>
              <p:cNvSpPr>
                <a:spLocks noChangeShapeType="1"/>
              </p:cNvSpPr>
              <p:nvPr/>
            </p:nvSpPr>
            <p:spPr bwMode="auto">
              <a:xfrm>
                <a:off x="3115" y="2863"/>
                <a:ext cx="1156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1" name="Line 63"/>
              <p:cNvSpPr>
                <a:spLocks noChangeShapeType="1"/>
              </p:cNvSpPr>
              <p:nvPr/>
            </p:nvSpPr>
            <p:spPr bwMode="auto">
              <a:xfrm flipV="1">
                <a:off x="4271" y="2511"/>
                <a:ext cx="1184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2" name="Freeform 64"/>
              <p:cNvSpPr>
                <a:spLocks/>
              </p:cNvSpPr>
              <p:nvPr/>
            </p:nvSpPr>
            <p:spPr bwMode="auto">
              <a:xfrm>
                <a:off x="4271" y="2131"/>
                <a:ext cx="1178" cy="379"/>
              </a:xfrm>
              <a:custGeom>
                <a:avLst/>
                <a:gdLst>
                  <a:gd name="T0" fmla="*/ 1178 w 1178"/>
                  <a:gd name="T1" fmla="*/ 379 h 379"/>
                  <a:gd name="T2" fmla="*/ 0 w 1178"/>
                  <a:gd name="T3" fmla="*/ 0 h 379"/>
                  <a:gd name="T4" fmla="*/ 0 60000 65536"/>
                  <a:gd name="T5" fmla="*/ 0 60000 65536"/>
                  <a:gd name="T6" fmla="*/ 0 w 1178"/>
                  <a:gd name="T7" fmla="*/ 0 h 379"/>
                  <a:gd name="T8" fmla="*/ 1178 w 1178"/>
                  <a:gd name="T9" fmla="*/ 379 h 37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78" h="379">
                    <a:moveTo>
                      <a:pt x="1178" y="379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3" name="Line 65"/>
              <p:cNvSpPr>
                <a:spLocks noChangeShapeType="1"/>
              </p:cNvSpPr>
              <p:nvPr/>
            </p:nvSpPr>
            <p:spPr bwMode="auto">
              <a:xfrm flipV="1">
                <a:off x="3115" y="2131"/>
                <a:ext cx="1156" cy="7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8"/>
          <p:cNvSpPr>
            <a:spLocks noGrp="1" noChangeArrowheads="1"/>
          </p:cNvSpPr>
          <p:nvPr>
            <p:ph type="title" idx="4294967295"/>
          </p:nvPr>
        </p:nvSpPr>
        <p:spPr>
          <a:xfrm>
            <a:off x="6105525" y="5429250"/>
            <a:ext cx="2847975" cy="1143000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Pyramids</a:t>
            </a:r>
          </a:p>
        </p:txBody>
      </p:sp>
      <p:sp>
        <p:nvSpPr>
          <p:cNvPr id="4163" name="Freeform 67"/>
          <p:cNvSpPr>
            <a:spLocks/>
          </p:cNvSpPr>
          <p:nvPr/>
        </p:nvSpPr>
        <p:spPr bwMode="auto">
          <a:xfrm>
            <a:off x="5838825" y="1498600"/>
            <a:ext cx="1847850" cy="3340100"/>
          </a:xfrm>
          <a:custGeom>
            <a:avLst/>
            <a:gdLst>
              <a:gd name="T0" fmla="*/ 0 w 1164"/>
              <a:gd name="T1" fmla="*/ 2104 h 2104"/>
              <a:gd name="T2" fmla="*/ 1164 w 1164"/>
              <a:gd name="T3" fmla="*/ 1378 h 2104"/>
              <a:gd name="T4" fmla="*/ 258 w 1164"/>
              <a:gd name="T5" fmla="*/ 0 h 2104"/>
              <a:gd name="T6" fmla="*/ 0 w 1164"/>
              <a:gd name="T7" fmla="*/ 2104 h 2104"/>
              <a:gd name="T8" fmla="*/ 0 60000 65536"/>
              <a:gd name="T9" fmla="*/ 0 60000 65536"/>
              <a:gd name="T10" fmla="*/ 0 60000 65536"/>
              <a:gd name="T11" fmla="*/ 0 60000 65536"/>
              <a:gd name="T12" fmla="*/ 0 w 1164"/>
              <a:gd name="T13" fmla="*/ 0 h 2104"/>
              <a:gd name="T14" fmla="*/ 1164 w 1164"/>
              <a:gd name="T15" fmla="*/ 2104 h 21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4" h="2104">
                <a:moveTo>
                  <a:pt x="0" y="2104"/>
                </a:moveTo>
                <a:lnTo>
                  <a:pt x="1164" y="1378"/>
                </a:lnTo>
                <a:lnTo>
                  <a:pt x="258" y="0"/>
                </a:lnTo>
                <a:lnTo>
                  <a:pt x="0" y="2104"/>
                </a:lnTo>
                <a:close/>
              </a:path>
            </a:pathLst>
          </a:custGeom>
          <a:gradFill rotWithShape="1">
            <a:gsLst>
              <a:gs pos="0">
                <a:srgbClr val="A89681"/>
              </a:gs>
              <a:gs pos="50000">
                <a:srgbClr val="FDE3C3"/>
              </a:gs>
              <a:gs pos="100000">
                <a:srgbClr val="A8968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2" name="Freeform 23"/>
          <p:cNvSpPr>
            <a:spLocks/>
          </p:cNvSpPr>
          <p:nvPr/>
        </p:nvSpPr>
        <p:spPr bwMode="auto">
          <a:xfrm>
            <a:off x="2128838" y="1423988"/>
            <a:ext cx="557212" cy="1897062"/>
          </a:xfrm>
          <a:custGeom>
            <a:avLst/>
            <a:gdLst>
              <a:gd name="T0" fmla="*/ 351 w 351"/>
              <a:gd name="T1" fmla="*/ 1195 h 1195"/>
              <a:gd name="T2" fmla="*/ 0 w 351"/>
              <a:gd name="T3" fmla="*/ 0 h 1195"/>
              <a:gd name="T4" fmla="*/ 0 60000 65536"/>
              <a:gd name="T5" fmla="*/ 0 60000 65536"/>
              <a:gd name="T6" fmla="*/ 0 w 351"/>
              <a:gd name="T7" fmla="*/ 0 h 1195"/>
              <a:gd name="T8" fmla="*/ 351 w 351"/>
              <a:gd name="T9" fmla="*/ 1195 h 11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1" h="1195">
                <a:moveTo>
                  <a:pt x="351" y="1195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973" name="Group 5"/>
          <p:cNvGrpSpPr>
            <a:grpSpLocks/>
          </p:cNvGrpSpPr>
          <p:nvPr/>
        </p:nvGrpSpPr>
        <p:grpSpPr bwMode="auto">
          <a:xfrm>
            <a:off x="842963" y="1422400"/>
            <a:ext cx="3714750" cy="3649663"/>
            <a:chOff x="531" y="896"/>
            <a:chExt cx="2340" cy="2299"/>
          </a:xfrm>
        </p:grpSpPr>
        <p:grpSp>
          <p:nvGrpSpPr>
            <p:cNvPr id="83974" name="Group 6"/>
            <p:cNvGrpSpPr>
              <a:grpSpLocks/>
            </p:cNvGrpSpPr>
            <p:nvPr/>
          </p:nvGrpSpPr>
          <p:grpSpPr bwMode="auto">
            <a:xfrm>
              <a:off x="531" y="896"/>
              <a:ext cx="2340" cy="2299"/>
              <a:chOff x="531" y="896"/>
              <a:chExt cx="2340" cy="2299"/>
            </a:xfrm>
          </p:grpSpPr>
          <p:sp>
            <p:nvSpPr>
              <p:cNvPr id="4127" name="Freeform 31"/>
              <p:cNvSpPr>
                <a:spLocks/>
              </p:cNvSpPr>
              <p:nvPr/>
            </p:nvSpPr>
            <p:spPr bwMode="auto">
              <a:xfrm>
                <a:off x="1110" y="904"/>
                <a:ext cx="1164" cy="1920"/>
              </a:xfrm>
              <a:custGeom>
                <a:avLst/>
                <a:gdLst>
                  <a:gd name="T0" fmla="*/ 228 w 1164"/>
                  <a:gd name="T1" fmla="*/ 0 h 1920"/>
                  <a:gd name="T2" fmla="*/ 0 w 1164"/>
                  <a:gd name="T3" fmla="*/ 1560 h 1920"/>
                  <a:gd name="T4" fmla="*/ 1164 w 1164"/>
                  <a:gd name="T5" fmla="*/ 1920 h 1920"/>
                  <a:gd name="T6" fmla="*/ 228 w 1164"/>
                  <a:gd name="T7" fmla="*/ 0 h 19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164"/>
                  <a:gd name="T13" fmla="*/ 0 h 1920"/>
                  <a:gd name="T14" fmla="*/ 1164 w 1164"/>
                  <a:gd name="T15" fmla="*/ 1920 h 19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164" h="1920">
                    <a:moveTo>
                      <a:pt x="228" y="0"/>
                    </a:moveTo>
                    <a:lnTo>
                      <a:pt x="0" y="1560"/>
                    </a:lnTo>
                    <a:lnTo>
                      <a:pt x="1164" y="1920"/>
                    </a:lnTo>
                    <a:lnTo>
                      <a:pt x="22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9808C"/>
                  </a:gs>
                  <a:gs pos="50000">
                    <a:srgbClr val="FFC1D3"/>
                  </a:gs>
                  <a:gs pos="100000">
                    <a:srgbClr val="A9808C"/>
                  </a:gs>
                </a:gsLst>
                <a:lin ang="18900000" scaled="1"/>
              </a:gradFill>
              <a:ln w="127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Freeform 20"/>
              <p:cNvSpPr>
                <a:spLocks/>
              </p:cNvSpPr>
              <p:nvPr/>
            </p:nvSpPr>
            <p:spPr bwMode="auto">
              <a:xfrm>
                <a:off x="1341" y="898"/>
                <a:ext cx="1524" cy="1569"/>
              </a:xfrm>
              <a:custGeom>
                <a:avLst/>
                <a:gdLst>
                  <a:gd name="T0" fmla="*/ 1524 w 1524"/>
                  <a:gd name="T1" fmla="*/ 1569 h 1569"/>
                  <a:gd name="T2" fmla="*/ 0 w 1524"/>
                  <a:gd name="T3" fmla="*/ 0 h 1569"/>
                  <a:gd name="T4" fmla="*/ 0 60000 65536"/>
                  <a:gd name="T5" fmla="*/ 0 60000 65536"/>
                  <a:gd name="T6" fmla="*/ 0 w 1524"/>
                  <a:gd name="T7" fmla="*/ 0 h 1569"/>
                  <a:gd name="T8" fmla="*/ 1524 w 1524"/>
                  <a:gd name="T9" fmla="*/ 1569 h 15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24" h="1569">
                    <a:moveTo>
                      <a:pt x="1524" y="1569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Freeform 21"/>
              <p:cNvSpPr>
                <a:spLocks/>
              </p:cNvSpPr>
              <p:nvPr/>
            </p:nvSpPr>
            <p:spPr bwMode="auto">
              <a:xfrm>
                <a:off x="1340" y="897"/>
                <a:ext cx="331" cy="2298"/>
              </a:xfrm>
              <a:custGeom>
                <a:avLst/>
                <a:gdLst>
                  <a:gd name="T0" fmla="*/ 331 w 331"/>
                  <a:gd name="T1" fmla="*/ 2298 h 2298"/>
                  <a:gd name="T2" fmla="*/ 0 w 331"/>
                  <a:gd name="T3" fmla="*/ 0 h 2298"/>
                  <a:gd name="T4" fmla="*/ 0 60000 65536"/>
                  <a:gd name="T5" fmla="*/ 0 60000 65536"/>
                  <a:gd name="T6" fmla="*/ 0 w 331"/>
                  <a:gd name="T7" fmla="*/ 0 h 2298"/>
                  <a:gd name="T8" fmla="*/ 331 w 331"/>
                  <a:gd name="T9" fmla="*/ 2298 h 22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1" h="2298">
                    <a:moveTo>
                      <a:pt x="331" y="2298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Freeform 22"/>
              <p:cNvSpPr>
                <a:spLocks/>
              </p:cNvSpPr>
              <p:nvPr/>
            </p:nvSpPr>
            <p:spPr bwMode="auto">
              <a:xfrm>
                <a:off x="531" y="896"/>
                <a:ext cx="809" cy="1931"/>
              </a:xfrm>
              <a:custGeom>
                <a:avLst/>
                <a:gdLst>
                  <a:gd name="T0" fmla="*/ 0 w 809"/>
                  <a:gd name="T1" fmla="*/ 1931 h 1931"/>
                  <a:gd name="T2" fmla="*/ 809 w 809"/>
                  <a:gd name="T3" fmla="*/ 0 h 1931"/>
                  <a:gd name="T4" fmla="*/ 0 60000 65536"/>
                  <a:gd name="T5" fmla="*/ 0 60000 65536"/>
                  <a:gd name="T6" fmla="*/ 0 w 809"/>
                  <a:gd name="T7" fmla="*/ 0 h 1931"/>
                  <a:gd name="T8" fmla="*/ 809 w 809"/>
                  <a:gd name="T9" fmla="*/ 1931 h 193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09" h="1931">
                    <a:moveTo>
                      <a:pt x="0" y="1931"/>
                    </a:moveTo>
                    <a:lnTo>
                      <a:pt x="809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Line 33"/>
              <p:cNvSpPr>
                <a:spLocks noChangeShapeType="1"/>
              </p:cNvSpPr>
              <p:nvPr/>
            </p:nvSpPr>
            <p:spPr bwMode="auto">
              <a:xfrm>
                <a:off x="531" y="2823"/>
                <a:ext cx="1156" cy="3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Line 34"/>
              <p:cNvSpPr>
                <a:spLocks noChangeShapeType="1"/>
              </p:cNvSpPr>
              <p:nvPr/>
            </p:nvSpPr>
            <p:spPr bwMode="auto">
              <a:xfrm flipV="1">
                <a:off x="1687" y="2471"/>
                <a:ext cx="1184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81" name="Freeform 35"/>
            <p:cNvSpPr>
              <a:spLocks/>
            </p:cNvSpPr>
            <p:nvPr/>
          </p:nvSpPr>
          <p:spPr bwMode="auto">
            <a:xfrm>
              <a:off x="1687" y="2091"/>
              <a:ext cx="1178" cy="379"/>
            </a:xfrm>
            <a:custGeom>
              <a:avLst/>
              <a:gdLst>
                <a:gd name="T0" fmla="*/ 1178 w 1178"/>
                <a:gd name="T1" fmla="*/ 379 h 379"/>
                <a:gd name="T2" fmla="*/ 0 w 1178"/>
                <a:gd name="T3" fmla="*/ 0 h 379"/>
                <a:gd name="T4" fmla="*/ 0 60000 65536"/>
                <a:gd name="T5" fmla="*/ 0 60000 65536"/>
                <a:gd name="T6" fmla="*/ 0 w 1178"/>
                <a:gd name="T7" fmla="*/ 0 h 379"/>
                <a:gd name="T8" fmla="*/ 1178 w 1178"/>
                <a:gd name="T9" fmla="*/ 379 h 3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8" h="379">
                  <a:moveTo>
                    <a:pt x="1178" y="379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2" name="Line 36"/>
            <p:cNvSpPr>
              <a:spLocks noChangeShapeType="1"/>
            </p:cNvSpPr>
            <p:nvPr/>
          </p:nvSpPr>
          <p:spPr bwMode="auto">
            <a:xfrm flipV="1">
              <a:off x="531" y="2091"/>
              <a:ext cx="1156" cy="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83" name="Text Box 38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Pyramids</a:t>
            </a:r>
          </a:p>
        </p:txBody>
      </p:sp>
      <p:sp>
        <p:nvSpPr>
          <p:cNvPr id="83984" name="Freeform 58"/>
          <p:cNvSpPr>
            <a:spLocks/>
          </p:cNvSpPr>
          <p:nvPr/>
        </p:nvSpPr>
        <p:spPr bwMode="auto">
          <a:xfrm>
            <a:off x="6230938" y="1489075"/>
            <a:ext cx="2419350" cy="2490788"/>
          </a:xfrm>
          <a:custGeom>
            <a:avLst/>
            <a:gdLst>
              <a:gd name="T0" fmla="*/ 1524 w 1524"/>
              <a:gd name="T1" fmla="*/ 1569 h 1569"/>
              <a:gd name="T2" fmla="*/ 0 w 1524"/>
              <a:gd name="T3" fmla="*/ 0 h 1569"/>
              <a:gd name="T4" fmla="*/ 0 60000 65536"/>
              <a:gd name="T5" fmla="*/ 0 60000 65536"/>
              <a:gd name="T6" fmla="*/ 0 w 1524"/>
              <a:gd name="T7" fmla="*/ 0 h 1569"/>
              <a:gd name="T8" fmla="*/ 1524 w 1524"/>
              <a:gd name="T9" fmla="*/ 1569 h 15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24" h="1569">
                <a:moveTo>
                  <a:pt x="1524" y="1569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Freeform 59"/>
          <p:cNvSpPr>
            <a:spLocks/>
          </p:cNvSpPr>
          <p:nvPr/>
        </p:nvSpPr>
        <p:spPr bwMode="auto">
          <a:xfrm>
            <a:off x="6229350" y="1487488"/>
            <a:ext cx="525463" cy="3648075"/>
          </a:xfrm>
          <a:custGeom>
            <a:avLst/>
            <a:gdLst>
              <a:gd name="T0" fmla="*/ 331 w 331"/>
              <a:gd name="T1" fmla="*/ 2298 h 2298"/>
              <a:gd name="T2" fmla="*/ 0 w 331"/>
              <a:gd name="T3" fmla="*/ 0 h 2298"/>
              <a:gd name="T4" fmla="*/ 0 60000 65536"/>
              <a:gd name="T5" fmla="*/ 0 60000 65536"/>
              <a:gd name="T6" fmla="*/ 0 w 331"/>
              <a:gd name="T7" fmla="*/ 0 h 2298"/>
              <a:gd name="T8" fmla="*/ 331 w 331"/>
              <a:gd name="T9" fmla="*/ 2298 h 22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1" h="2298">
                <a:moveTo>
                  <a:pt x="331" y="2298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6" name="Freeform 60"/>
          <p:cNvSpPr>
            <a:spLocks/>
          </p:cNvSpPr>
          <p:nvPr/>
        </p:nvSpPr>
        <p:spPr bwMode="auto">
          <a:xfrm>
            <a:off x="4945063" y="1485900"/>
            <a:ext cx="1284287" cy="3065463"/>
          </a:xfrm>
          <a:custGeom>
            <a:avLst/>
            <a:gdLst>
              <a:gd name="T0" fmla="*/ 0 w 809"/>
              <a:gd name="T1" fmla="*/ 1931 h 1931"/>
              <a:gd name="T2" fmla="*/ 809 w 809"/>
              <a:gd name="T3" fmla="*/ 0 h 1931"/>
              <a:gd name="T4" fmla="*/ 0 60000 65536"/>
              <a:gd name="T5" fmla="*/ 0 60000 65536"/>
              <a:gd name="T6" fmla="*/ 0 w 809"/>
              <a:gd name="T7" fmla="*/ 0 h 1931"/>
              <a:gd name="T8" fmla="*/ 809 w 809"/>
              <a:gd name="T9" fmla="*/ 1931 h 19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09" h="1931">
                <a:moveTo>
                  <a:pt x="0" y="1931"/>
                </a:moveTo>
                <a:lnTo>
                  <a:pt x="80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7" name="Freeform 61"/>
          <p:cNvSpPr>
            <a:spLocks/>
          </p:cNvSpPr>
          <p:nvPr/>
        </p:nvSpPr>
        <p:spPr bwMode="auto">
          <a:xfrm>
            <a:off x="6230938" y="1487488"/>
            <a:ext cx="557212" cy="1897062"/>
          </a:xfrm>
          <a:custGeom>
            <a:avLst/>
            <a:gdLst>
              <a:gd name="T0" fmla="*/ 351 w 351"/>
              <a:gd name="T1" fmla="*/ 1195 h 1195"/>
              <a:gd name="T2" fmla="*/ 0 w 351"/>
              <a:gd name="T3" fmla="*/ 0 h 1195"/>
              <a:gd name="T4" fmla="*/ 0 60000 65536"/>
              <a:gd name="T5" fmla="*/ 0 60000 65536"/>
              <a:gd name="T6" fmla="*/ 0 w 351"/>
              <a:gd name="T7" fmla="*/ 0 h 1195"/>
              <a:gd name="T8" fmla="*/ 351 w 351"/>
              <a:gd name="T9" fmla="*/ 1195 h 119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51" h="1195">
                <a:moveTo>
                  <a:pt x="351" y="1195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8" name="Line 62"/>
          <p:cNvSpPr>
            <a:spLocks noChangeShapeType="1"/>
          </p:cNvSpPr>
          <p:nvPr/>
        </p:nvSpPr>
        <p:spPr bwMode="auto">
          <a:xfrm>
            <a:off x="4945063" y="4545013"/>
            <a:ext cx="1835150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9" name="Line 63"/>
          <p:cNvSpPr>
            <a:spLocks noChangeShapeType="1"/>
          </p:cNvSpPr>
          <p:nvPr/>
        </p:nvSpPr>
        <p:spPr bwMode="auto">
          <a:xfrm flipV="1">
            <a:off x="6780213" y="3986213"/>
            <a:ext cx="1879600" cy="114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0" name="Freeform 64"/>
          <p:cNvSpPr>
            <a:spLocks/>
          </p:cNvSpPr>
          <p:nvPr/>
        </p:nvSpPr>
        <p:spPr bwMode="auto">
          <a:xfrm>
            <a:off x="6780213" y="3382963"/>
            <a:ext cx="1870075" cy="601662"/>
          </a:xfrm>
          <a:custGeom>
            <a:avLst/>
            <a:gdLst>
              <a:gd name="T0" fmla="*/ 1178 w 1178"/>
              <a:gd name="T1" fmla="*/ 379 h 379"/>
              <a:gd name="T2" fmla="*/ 0 w 1178"/>
              <a:gd name="T3" fmla="*/ 0 h 379"/>
              <a:gd name="T4" fmla="*/ 0 60000 65536"/>
              <a:gd name="T5" fmla="*/ 0 60000 65536"/>
              <a:gd name="T6" fmla="*/ 0 w 1178"/>
              <a:gd name="T7" fmla="*/ 0 h 379"/>
              <a:gd name="T8" fmla="*/ 1178 w 1178"/>
              <a:gd name="T9" fmla="*/ 379 h 37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78" h="379">
                <a:moveTo>
                  <a:pt x="1178" y="379"/>
                </a:moveTo>
                <a:lnTo>
                  <a:pt x="0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1" name="Line 65"/>
          <p:cNvSpPr>
            <a:spLocks noChangeShapeType="1"/>
          </p:cNvSpPr>
          <p:nvPr/>
        </p:nvSpPr>
        <p:spPr bwMode="auto">
          <a:xfrm flipV="1">
            <a:off x="4945063" y="3382963"/>
            <a:ext cx="1835150" cy="1162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2" name="Text Box 66"/>
          <p:cNvSpPr txBox="1">
            <a:spLocks noChangeArrowheads="1"/>
          </p:cNvSpPr>
          <p:nvPr/>
        </p:nvSpPr>
        <p:spPr bwMode="auto">
          <a:xfrm>
            <a:off x="1573213" y="5429250"/>
            <a:ext cx="674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 rectangular based pyramid has 2 planes of symmetry.</a:t>
            </a:r>
          </a:p>
        </p:txBody>
      </p:sp>
      <p:sp>
        <p:nvSpPr>
          <p:cNvPr id="83993" name="Rectangle 7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3994" name="Rectangle 7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3995" name="Rectangle 7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3996" name="Rectangle 7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6105525" y="5429250"/>
            <a:ext cx="28479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sz="4400">
                <a:solidFill>
                  <a:schemeClr val="bg1"/>
                </a:solidFill>
              </a:rPr>
              <a:t>Pyramids</a:t>
            </a:r>
          </a:p>
        </p:txBody>
      </p:sp>
      <p:grpSp>
        <p:nvGrpSpPr>
          <p:cNvPr id="88067" name="Group 29"/>
          <p:cNvGrpSpPr>
            <a:grpSpLocks/>
          </p:cNvGrpSpPr>
          <p:nvPr/>
        </p:nvGrpSpPr>
        <p:grpSpPr bwMode="auto">
          <a:xfrm>
            <a:off x="949325" y="1822450"/>
            <a:ext cx="3186113" cy="3130550"/>
            <a:chOff x="531" y="896"/>
            <a:chExt cx="2340" cy="2299"/>
          </a:xfrm>
        </p:grpSpPr>
        <p:sp>
          <p:nvSpPr>
            <p:cNvPr id="88068" name="Freeform 7"/>
            <p:cNvSpPr>
              <a:spLocks/>
            </p:cNvSpPr>
            <p:nvPr/>
          </p:nvSpPr>
          <p:spPr bwMode="auto">
            <a:xfrm>
              <a:off x="1341" y="898"/>
              <a:ext cx="1524" cy="1569"/>
            </a:xfrm>
            <a:custGeom>
              <a:avLst/>
              <a:gdLst>
                <a:gd name="T0" fmla="*/ 1524 w 1524"/>
                <a:gd name="T1" fmla="*/ 1569 h 1569"/>
                <a:gd name="T2" fmla="*/ 0 w 1524"/>
                <a:gd name="T3" fmla="*/ 0 h 1569"/>
                <a:gd name="T4" fmla="*/ 0 60000 65536"/>
                <a:gd name="T5" fmla="*/ 0 60000 65536"/>
                <a:gd name="T6" fmla="*/ 0 w 1524"/>
                <a:gd name="T7" fmla="*/ 0 h 1569"/>
                <a:gd name="T8" fmla="*/ 1524 w 1524"/>
                <a:gd name="T9" fmla="*/ 1569 h 15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4" h="1569">
                  <a:moveTo>
                    <a:pt x="1524" y="15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9" name="Freeform 8"/>
            <p:cNvSpPr>
              <a:spLocks/>
            </p:cNvSpPr>
            <p:nvPr/>
          </p:nvSpPr>
          <p:spPr bwMode="auto">
            <a:xfrm>
              <a:off x="1340" y="897"/>
              <a:ext cx="331" cy="2298"/>
            </a:xfrm>
            <a:custGeom>
              <a:avLst/>
              <a:gdLst>
                <a:gd name="T0" fmla="*/ 331 w 331"/>
                <a:gd name="T1" fmla="*/ 2298 h 2298"/>
                <a:gd name="T2" fmla="*/ 0 w 331"/>
                <a:gd name="T3" fmla="*/ 0 h 2298"/>
                <a:gd name="T4" fmla="*/ 0 60000 65536"/>
                <a:gd name="T5" fmla="*/ 0 60000 65536"/>
                <a:gd name="T6" fmla="*/ 0 w 331"/>
                <a:gd name="T7" fmla="*/ 0 h 2298"/>
                <a:gd name="T8" fmla="*/ 331 w 331"/>
                <a:gd name="T9" fmla="*/ 2298 h 22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1" h="2298">
                  <a:moveTo>
                    <a:pt x="331" y="229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0" name="Freeform 9"/>
            <p:cNvSpPr>
              <a:spLocks/>
            </p:cNvSpPr>
            <p:nvPr/>
          </p:nvSpPr>
          <p:spPr bwMode="auto">
            <a:xfrm>
              <a:off x="531" y="896"/>
              <a:ext cx="809" cy="1931"/>
            </a:xfrm>
            <a:custGeom>
              <a:avLst/>
              <a:gdLst>
                <a:gd name="T0" fmla="*/ 0 w 809"/>
                <a:gd name="T1" fmla="*/ 1931 h 1931"/>
                <a:gd name="T2" fmla="*/ 809 w 809"/>
                <a:gd name="T3" fmla="*/ 0 h 1931"/>
                <a:gd name="T4" fmla="*/ 0 60000 65536"/>
                <a:gd name="T5" fmla="*/ 0 60000 65536"/>
                <a:gd name="T6" fmla="*/ 0 w 809"/>
                <a:gd name="T7" fmla="*/ 0 h 1931"/>
                <a:gd name="T8" fmla="*/ 809 w 809"/>
                <a:gd name="T9" fmla="*/ 1931 h 193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9" h="1931">
                  <a:moveTo>
                    <a:pt x="0" y="1931"/>
                  </a:moveTo>
                  <a:lnTo>
                    <a:pt x="80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1" name="Freeform 10"/>
            <p:cNvSpPr>
              <a:spLocks/>
            </p:cNvSpPr>
            <p:nvPr/>
          </p:nvSpPr>
          <p:spPr bwMode="auto">
            <a:xfrm>
              <a:off x="1341" y="897"/>
              <a:ext cx="351" cy="1195"/>
            </a:xfrm>
            <a:custGeom>
              <a:avLst/>
              <a:gdLst>
                <a:gd name="T0" fmla="*/ 351 w 351"/>
                <a:gd name="T1" fmla="*/ 1195 h 1195"/>
                <a:gd name="T2" fmla="*/ 0 w 351"/>
                <a:gd name="T3" fmla="*/ 0 h 1195"/>
                <a:gd name="T4" fmla="*/ 0 60000 65536"/>
                <a:gd name="T5" fmla="*/ 0 60000 65536"/>
                <a:gd name="T6" fmla="*/ 0 w 351"/>
                <a:gd name="T7" fmla="*/ 0 h 1195"/>
                <a:gd name="T8" fmla="*/ 351 w 351"/>
                <a:gd name="T9" fmla="*/ 1195 h 11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1195">
                  <a:moveTo>
                    <a:pt x="351" y="119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2" name="Line 11"/>
            <p:cNvSpPr>
              <a:spLocks noChangeShapeType="1"/>
            </p:cNvSpPr>
            <p:nvPr/>
          </p:nvSpPr>
          <p:spPr bwMode="auto">
            <a:xfrm>
              <a:off x="531" y="2823"/>
              <a:ext cx="1156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3" name="Line 12"/>
            <p:cNvSpPr>
              <a:spLocks noChangeShapeType="1"/>
            </p:cNvSpPr>
            <p:nvPr/>
          </p:nvSpPr>
          <p:spPr bwMode="auto">
            <a:xfrm flipV="1">
              <a:off x="1687" y="2471"/>
              <a:ext cx="1184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4" name="Freeform 13"/>
            <p:cNvSpPr>
              <a:spLocks/>
            </p:cNvSpPr>
            <p:nvPr/>
          </p:nvSpPr>
          <p:spPr bwMode="auto">
            <a:xfrm>
              <a:off x="1687" y="2091"/>
              <a:ext cx="1178" cy="379"/>
            </a:xfrm>
            <a:custGeom>
              <a:avLst/>
              <a:gdLst>
                <a:gd name="T0" fmla="*/ 1178 w 1178"/>
                <a:gd name="T1" fmla="*/ 379 h 379"/>
                <a:gd name="T2" fmla="*/ 0 w 1178"/>
                <a:gd name="T3" fmla="*/ 0 h 379"/>
                <a:gd name="T4" fmla="*/ 0 60000 65536"/>
                <a:gd name="T5" fmla="*/ 0 60000 65536"/>
                <a:gd name="T6" fmla="*/ 0 w 1178"/>
                <a:gd name="T7" fmla="*/ 0 h 379"/>
                <a:gd name="T8" fmla="*/ 1178 w 1178"/>
                <a:gd name="T9" fmla="*/ 379 h 3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8" h="379">
                  <a:moveTo>
                    <a:pt x="1178" y="379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75" name="Line 14"/>
            <p:cNvSpPr>
              <a:spLocks noChangeShapeType="1"/>
            </p:cNvSpPr>
            <p:nvPr/>
          </p:nvSpPr>
          <p:spPr bwMode="auto">
            <a:xfrm flipV="1">
              <a:off x="531" y="2091"/>
              <a:ext cx="1156" cy="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6" name="Text Box 15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Pyramids</a:t>
            </a:r>
          </a:p>
        </p:txBody>
      </p:sp>
      <p:sp>
        <p:nvSpPr>
          <p:cNvPr id="88077" name="Rectangle 2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8078" name="Rectangle 2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8079" name="Rectangle 2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8080" name="Rectangle 2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88081" name="Group 31"/>
          <p:cNvGrpSpPr>
            <a:grpSpLocks/>
          </p:cNvGrpSpPr>
          <p:nvPr/>
        </p:nvGrpSpPr>
        <p:grpSpPr bwMode="auto">
          <a:xfrm>
            <a:off x="5345113" y="1822450"/>
            <a:ext cx="3186112" cy="3130550"/>
            <a:chOff x="531" y="896"/>
            <a:chExt cx="2340" cy="2299"/>
          </a:xfrm>
        </p:grpSpPr>
        <p:sp>
          <p:nvSpPr>
            <p:cNvPr id="88082" name="Freeform 32"/>
            <p:cNvSpPr>
              <a:spLocks/>
            </p:cNvSpPr>
            <p:nvPr/>
          </p:nvSpPr>
          <p:spPr bwMode="auto">
            <a:xfrm>
              <a:off x="1341" y="898"/>
              <a:ext cx="1524" cy="1569"/>
            </a:xfrm>
            <a:custGeom>
              <a:avLst/>
              <a:gdLst>
                <a:gd name="T0" fmla="*/ 1524 w 1524"/>
                <a:gd name="T1" fmla="*/ 1569 h 1569"/>
                <a:gd name="T2" fmla="*/ 0 w 1524"/>
                <a:gd name="T3" fmla="*/ 0 h 1569"/>
                <a:gd name="T4" fmla="*/ 0 60000 65536"/>
                <a:gd name="T5" fmla="*/ 0 60000 65536"/>
                <a:gd name="T6" fmla="*/ 0 w 1524"/>
                <a:gd name="T7" fmla="*/ 0 h 1569"/>
                <a:gd name="T8" fmla="*/ 1524 w 1524"/>
                <a:gd name="T9" fmla="*/ 1569 h 15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24" h="1569">
                  <a:moveTo>
                    <a:pt x="1524" y="1569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3" name="Freeform 33"/>
            <p:cNvSpPr>
              <a:spLocks/>
            </p:cNvSpPr>
            <p:nvPr/>
          </p:nvSpPr>
          <p:spPr bwMode="auto">
            <a:xfrm>
              <a:off x="1340" y="897"/>
              <a:ext cx="331" cy="2298"/>
            </a:xfrm>
            <a:custGeom>
              <a:avLst/>
              <a:gdLst>
                <a:gd name="T0" fmla="*/ 331 w 331"/>
                <a:gd name="T1" fmla="*/ 2298 h 2298"/>
                <a:gd name="T2" fmla="*/ 0 w 331"/>
                <a:gd name="T3" fmla="*/ 0 h 2298"/>
                <a:gd name="T4" fmla="*/ 0 60000 65536"/>
                <a:gd name="T5" fmla="*/ 0 60000 65536"/>
                <a:gd name="T6" fmla="*/ 0 w 331"/>
                <a:gd name="T7" fmla="*/ 0 h 2298"/>
                <a:gd name="T8" fmla="*/ 331 w 331"/>
                <a:gd name="T9" fmla="*/ 2298 h 229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1" h="2298">
                  <a:moveTo>
                    <a:pt x="331" y="2298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4" name="Freeform 34"/>
            <p:cNvSpPr>
              <a:spLocks/>
            </p:cNvSpPr>
            <p:nvPr/>
          </p:nvSpPr>
          <p:spPr bwMode="auto">
            <a:xfrm>
              <a:off x="531" y="896"/>
              <a:ext cx="809" cy="1931"/>
            </a:xfrm>
            <a:custGeom>
              <a:avLst/>
              <a:gdLst>
                <a:gd name="T0" fmla="*/ 0 w 809"/>
                <a:gd name="T1" fmla="*/ 1931 h 1931"/>
                <a:gd name="T2" fmla="*/ 809 w 809"/>
                <a:gd name="T3" fmla="*/ 0 h 1931"/>
                <a:gd name="T4" fmla="*/ 0 60000 65536"/>
                <a:gd name="T5" fmla="*/ 0 60000 65536"/>
                <a:gd name="T6" fmla="*/ 0 w 809"/>
                <a:gd name="T7" fmla="*/ 0 h 1931"/>
                <a:gd name="T8" fmla="*/ 809 w 809"/>
                <a:gd name="T9" fmla="*/ 1931 h 193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09" h="1931">
                  <a:moveTo>
                    <a:pt x="0" y="1931"/>
                  </a:moveTo>
                  <a:lnTo>
                    <a:pt x="809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5" name="Freeform 35"/>
            <p:cNvSpPr>
              <a:spLocks/>
            </p:cNvSpPr>
            <p:nvPr/>
          </p:nvSpPr>
          <p:spPr bwMode="auto">
            <a:xfrm>
              <a:off x="1341" y="897"/>
              <a:ext cx="351" cy="1195"/>
            </a:xfrm>
            <a:custGeom>
              <a:avLst/>
              <a:gdLst>
                <a:gd name="T0" fmla="*/ 351 w 351"/>
                <a:gd name="T1" fmla="*/ 1195 h 1195"/>
                <a:gd name="T2" fmla="*/ 0 w 351"/>
                <a:gd name="T3" fmla="*/ 0 h 1195"/>
                <a:gd name="T4" fmla="*/ 0 60000 65536"/>
                <a:gd name="T5" fmla="*/ 0 60000 65536"/>
                <a:gd name="T6" fmla="*/ 0 w 351"/>
                <a:gd name="T7" fmla="*/ 0 h 1195"/>
                <a:gd name="T8" fmla="*/ 351 w 351"/>
                <a:gd name="T9" fmla="*/ 1195 h 119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51" h="1195">
                  <a:moveTo>
                    <a:pt x="351" y="1195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6" name="Line 36"/>
            <p:cNvSpPr>
              <a:spLocks noChangeShapeType="1"/>
            </p:cNvSpPr>
            <p:nvPr/>
          </p:nvSpPr>
          <p:spPr bwMode="auto">
            <a:xfrm>
              <a:off x="531" y="2823"/>
              <a:ext cx="1156" cy="3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7" name="Line 37"/>
            <p:cNvSpPr>
              <a:spLocks noChangeShapeType="1"/>
            </p:cNvSpPr>
            <p:nvPr/>
          </p:nvSpPr>
          <p:spPr bwMode="auto">
            <a:xfrm flipV="1">
              <a:off x="1687" y="2471"/>
              <a:ext cx="1184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8" name="Freeform 38"/>
            <p:cNvSpPr>
              <a:spLocks/>
            </p:cNvSpPr>
            <p:nvPr/>
          </p:nvSpPr>
          <p:spPr bwMode="auto">
            <a:xfrm>
              <a:off x="1687" y="2091"/>
              <a:ext cx="1178" cy="379"/>
            </a:xfrm>
            <a:custGeom>
              <a:avLst/>
              <a:gdLst>
                <a:gd name="T0" fmla="*/ 1178 w 1178"/>
                <a:gd name="T1" fmla="*/ 379 h 379"/>
                <a:gd name="T2" fmla="*/ 0 w 1178"/>
                <a:gd name="T3" fmla="*/ 0 h 379"/>
                <a:gd name="T4" fmla="*/ 0 60000 65536"/>
                <a:gd name="T5" fmla="*/ 0 60000 65536"/>
                <a:gd name="T6" fmla="*/ 0 w 1178"/>
                <a:gd name="T7" fmla="*/ 0 h 379"/>
                <a:gd name="T8" fmla="*/ 1178 w 1178"/>
                <a:gd name="T9" fmla="*/ 379 h 37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8" h="379">
                  <a:moveTo>
                    <a:pt x="1178" y="379"/>
                  </a:move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89" name="Line 39"/>
            <p:cNvSpPr>
              <a:spLocks noChangeShapeType="1"/>
            </p:cNvSpPr>
            <p:nvPr/>
          </p:nvSpPr>
          <p:spPr bwMode="auto">
            <a:xfrm flipV="1">
              <a:off x="531" y="2091"/>
              <a:ext cx="1156" cy="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90" name="Rectangle 40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0" y="5429250"/>
            <a:ext cx="4000500" cy="1143000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Worksheet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4213" y="2781300"/>
            <a:ext cx="8135937" cy="2374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WHAT IS PLANE </a:t>
            </a:r>
          </a:p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 panose="020B0A04020102020204" pitchFamily="34" charset="0"/>
              </a:rPr>
              <a:t>SYMMETRY?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771775" y="765175"/>
            <a:ext cx="4608513" cy="15732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 panose="020B0806030902050204" pitchFamily="34" charset="0"/>
              </a:rPr>
              <a:t>RECAP...</a:t>
            </a:r>
          </a:p>
        </p:txBody>
      </p:sp>
      <p:sp>
        <p:nvSpPr>
          <p:cNvPr id="2054" name="Rectangle 89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055" name="Rectangle 87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056" name="Rectangle 88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2057" name="Rectangle 90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9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060575"/>
            <a:ext cx="4246563" cy="330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5790" name="WordArt 14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7129463" cy="15843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Pyramid</a:t>
            </a:r>
          </a:p>
        </p:txBody>
      </p:sp>
      <p:sp>
        <p:nvSpPr>
          <p:cNvPr id="75791" name="WordArt 15"/>
          <p:cNvSpPr>
            <a:spLocks noChangeArrowheads="1" noChangeShapeType="1" noTextEdit="1"/>
          </p:cNvSpPr>
          <p:nvPr/>
        </p:nvSpPr>
        <p:spPr bwMode="auto">
          <a:xfrm>
            <a:off x="5724525" y="4797425"/>
            <a:ext cx="3240088" cy="16652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Square </a:t>
            </a:r>
          </a:p>
          <a:p>
            <a:pPr algn="ctr"/>
            <a:r>
              <a:rPr lang="en-US" sz="3600" kern="10">
                <a:ln w="12700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CCFFCC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Based</a:t>
            </a:r>
          </a:p>
        </p:txBody>
      </p:sp>
      <p:sp>
        <p:nvSpPr>
          <p:cNvPr id="75792" name="Rectangle 7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5793" name="Rectangle 7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5794" name="Rectangle 7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5795" name="Rectangle 7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0" grpId="0" animBg="1"/>
      <p:bldP spid="7579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96" name="Group 48"/>
          <p:cNvGrpSpPr>
            <a:grpSpLocks/>
          </p:cNvGrpSpPr>
          <p:nvPr/>
        </p:nvGrpSpPr>
        <p:grpSpPr bwMode="auto">
          <a:xfrm>
            <a:off x="1476375" y="1844675"/>
            <a:ext cx="6038850" cy="4035425"/>
            <a:chOff x="370" y="579"/>
            <a:chExt cx="2263" cy="1513"/>
          </a:xfrm>
        </p:grpSpPr>
        <p:sp>
          <p:nvSpPr>
            <p:cNvPr id="38917" name="Freeform 5"/>
            <p:cNvSpPr>
              <a:spLocks/>
            </p:cNvSpPr>
            <p:nvPr/>
          </p:nvSpPr>
          <p:spPr bwMode="auto">
            <a:xfrm>
              <a:off x="954" y="588"/>
              <a:ext cx="1011" cy="1446"/>
            </a:xfrm>
            <a:custGeom>
              <a:avLst/>
              <a:gdLst>
                <a:gd name="T0" fmla="*/ 0 w 1011"/>
                <a:gd name="T1" fmla="*/ 1446 h 1446"/>
                <a:gd name="T2" fmla="*/ 1011 w 1011"/>
                <a:gd name="T3" fmla="*/ 1008 h 1446"/>
                <a:gd name="T4" fmla="*/ 519 w 1011"/>
                <a:gd name="T5" fmla="*/ 0 h 1446"/>
                <a:gd name="T6" fmla="*/ 0 w 1011"/>
                <a:gd name="T7" fmla="*/ 1446 h 14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1"/>
                <a:gd name="T13" fmla="*/ 0 h 1446"/>
                <a:gd name="T14" fmla="*/ 1011 w 1011"/>
                <a:gd name="T15" fmla="*/ 1446 h 14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1" h="1446">
                  <a:moveTo>
                    <a:pt x="0" y="1446"/>
                  </a:moveTo>
                  <a:lnTo>
                    <a:pt x="1011" y="1008"/>
                  </a:lnTo>
                  <a:lnTo>
                    <a:pt x="519" y="0"/>
                  </a:lnTo>
                  <a:lnTo>
                    <a:pt x="0" y="1446"/>
                  </a:lnTo>
                  <a:close/>
                </a:path>
              </a:pathLst>
            </a:custGeom>
            <a:gradFill rotWithShape="1">
              <a:gsLst>
                <a:gs pos="0">
                  <a:srgbClr val="6A85A8"/>
                </a:gs>
                <a:gs pos="50000">
                  <a:srgbClr val="A0C8FE"/>
                </a:gs>
                <a:gs pos="100000">
                  <a:srgbClr val="6A85A8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8854" name="Group 6"/>
            <p:cNvGrpSpPr>
              <a:grpSpLocks/>
            </p:cNvGrpSpPr>
            <p:nvPr/>
          </p:nvGrpSpPr>
          <p:grpSpPr bwMode="auto">
            <a:xfrm>
              <a:off x="370" y="579"/>
              <a:ext cx="2263" cy="1513"/>
              <a:chOff x="1474" y="1395"/>
              <a:chExt cx="1958" cy="1309"/>
            </a:xfrm>
          </p:grpSpPr>
          <p:sp>
            <p:nvSpPr>
              <p:cNvPr id="78855" name="Freeform 7"/>
              <p:cNvSpPr>
                <a:spLocks/>
              </p:cNvSpPr>
              <p:nvPr/>
            </p:nvSpPr>
            <p:spPr bwMode="auto">
              <a:xfrm>
                <a:off x="1474" y="2614"/>
                <a:ext cx="1045" cy="85"/>
              </a:xfrm>
              <a:custGeom>
                <a:avLst/>
                <a:gdLst>
                  <a:gd name="T0" fmla="*/ 0 w 1045"/>
                  <a:gd name="T1" fmla="*/ 0 h 85"/>
                  <a:gd name="T2" fmla="*/ 1045 w 1045"/>
                  <a:gd name="T3" fmla="*/ 85 h 85"/>
                  <a:gd name="T4" fmla="*/ 0 60000 65536"/>
                  <a:gd name="T5" fmla="*/ 0 60000 65536"/>
                  <a:gd name="T6" fmla="*/ 0 w 1045"/>
                  <a:gd name="T7" fmla="*/ 0 h 85"/>
                  <a:gd name="T8" fmla="*/ 1045 w 1045"/>
                  <a:gd name="T9" fmla="*/ 85 h 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5" h="85">
                    <a:moveTo>
                      <a:pt x="0" y="0"/>
                    </a:moveTo>
                    <a:lnTo>
                      <a:pt x="1045" y="8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6" name="Freeform 8"/>
              <p:cNvSpPr>
                <a:spLocks/>
              </p:cNvSpPr>
              <p:nvPr/>
            </p:nvSpPr>
            <p:spPr bwMode="auto">
              <a:xfrm>
                <a:off x="2517" y="2327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7" name="Freeform 9"/>
              <p:cNvSpPr>
                <a:spLocks/>
              </p:cNvSpPr>
              <p:nvPr/>
            </p:nvSpPr>
            <p:spPr bwMode="auto">
              <a:xfrm>
                <a:off x="1483" y="2233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8" name="Freeform 10"/>
              <p:cNvSpPr>
                <a:spLocks/>
              </p:cNvSpPr>
              <p:nvPr/>
            </p:nvSpPr>
            <p:spPr bwMode="auto">
              <a:xfrm>
                <a:off x="2385" y="2238"/>
                <a:ext cx="1047" cy="89"/>
              </a:xfrm>
              <a:custGeom>
                <a:avLst/>
                <a:gdLst>
                  <a:gd name="T0" fmla="*/ 0 w 1047"/>
                  <a:gd name="T1" fmla="*/ 0 h 89"/>
                  <a:gd name="T2" fmla="*/ 1047 w 1047"/>
                  <a:gd name="T3" fmla="*/ 89 h 89"/>
                  <a:gd name="T4" fmla="*/ 0 60000 65536"/>
                  <a:gd name="T5" fmla="*/ 0 60000 65536"/>
                  <a:gd name="T6" fmla="*/ 0 w 1047"/>
                  <a:gd name="T7" fmla="*/ 0 h 89"/>
                  <a:gd name="T8" fmla="*/ 1047 w 1047"/>
                  <a:gd name="T9" fmla="*/ 89 h 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7" h="89">
                    <a:moveTo>
                      <a:pt x="0" y="0"/>
                    </a:moveTo>
                    <a:lnTo>
                      <a:pt x="1047" y="89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59" name="Freeform 11"/>
              <p:cNvSpPr>
                <a:spLocks/>
              </p:cNvSpPr>
              <p:nvPr/>
            </p:nvSpPr>
            <p:spPr bwMode="auto">
              <a:xfrm>
                <a:off x="2427" y="1401"/>
                <a:ext cx="91" cy="1303"/>
              </a:xfrm>
              <a:custGeom>
                <a:avLst/>
                <a:gdLst>
                  <a:gd name="T0" fmla="*/ 91 w 91"/>
                  <a:gd name="T1" fmla="*/ 1303 h 1303"/>
                  <a:gd name="T2" fmla="*/ 0 w 91"/>
                  <a:gd name="T3" fmla="*/ 0 h 1303"/>
                  <a:gd name="T4" fmla="*/ 0 60000 65536"/>
                  <a:gd name="T5" fmla="*/ 0 60000 65536"/>
                  <a:gd name="T6" fmla="*/ 0 w 91"/>
                  <a:gd name="T7" fmla="*/ 0 h 1303"/>
                  <a:gd name="T8" fmla="*/ 91 w 91"/>
                  <a:gd name="T9" fmla="*/ 1303 h 1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1303">
                    <a:moveTo>
                      <a:pt x="91" y="1303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0" name="Freeform 12"/>
              <p:cNvSpPr>
                <a:spLocks/>
              </p:cNvSpPr>
              <p:nvPr/>
            </p:nvSpPr>
            <p:spPr bwMode="auto">
              <a:xfrm>
                <a:off x="2385" y="1401"/>
                <a:ext cx="45" cy="837"/>
              </a:xfrm>
              <a:custGeom>
                <a:avLst/>
                <a:gdLst>
                  <a:gd name="T0" fmla="*/ 0 w 45"/>
                  <a:gd name="T1" fmla="*/ 837 h 837"/>
                  <a:gd name="T2" fmla="*/ 45 w 45"/>
                  <a:gd name="T3" fmla="*/ 0 h 837"/>
                  <a:gd name="T4" fmla="*/ 0 60000 65536"/>
                  <a:gd name="T5" fmla="*/ 0 60000 65536"/>
                  <a:gd name="T6" fmla="*/ 0 w 45"/>
                  <a:gd name="T7" fmla="*/ 0 h 837"/>
                  <a:gd name="T8" fmla="*/ 45 w 45"/>
                  <a:gd name="T9" fmla="*/ 837 h 8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" h="837">
                    <a:moveTo>
                      <a:pt x="0" y="837"/>
                    </a:moveTo>
                    <a:lnTo>
                      <a:pt x="4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1" name="Freeform 13"/>
              <p:cNvSpPr>
                <a:spLocks/>
              </p:cNvSpPr>
              <p:nvPr/>
            </p:nvSpPr>
            <p:spPr bwMode="auto">
              <a:xfrm>
                <a:off x="1474" y="1395"/>
                <a:ext cx="956" cy="1220"/>
              </a:xfrm>
              <a:custGeom>
                <a:avLst/>
                <a:gdLst>
                  <a:gd name="T0" fmla="*/ 0 w 956"/>
                  <a:gd name="T1" fmla="*/ 1220 h 1220"/>
                  <a:gd name="T2" fmla="*/ 956 w 956"/>
                  <a:gd name="T3" fmla="*/ 0 h 1220"/>
                  <a:gd name="T4" fmla="*/ 0 60000 65536"/>
                  <a:gd name="T5" fmla="*/ 0 60000 65536"/>
                  <a:gd name="T6" fmla="*/ 0 w 956"/>
                  <a:gd name="T7" fmla="*/ 0 h 1220"/>
                  <a:gd name="T8" fmla="*/ 956 w 956"/>
                  <a:gd name="T9" fmla="*/ 1220 h 12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6" h="1220">
                    <a:moveTo>
                      <a:pt x="0" y="1220"/>
                    </a:moveTo>
                    <a:lnTo>
                      <a:pt x="9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862" name="Freeform 14"/>
              <p:cNvSpPr>
                <a:spLocks/>
              </p:cNvSpPr>
              <p:nvPr/>
            </p:nvSpPr>
            <p:spPr bwMode="auto">
              <a:xfrm>
                <a:off x="2427" y="1395"/>
                <a:ext cx="987" cy="930"/>
              </a:xfrm>
              <a:custGeom>
                <a:avLst/>
                <a:gdLst>
                  <a:gd name="T0" fmla="*/ 987 w 987"/>
                  <a:gd name="T1" fmla="*/ 930 h 930"/>
                  <a:gd name="T2" fmla="*/ 0 w 987"/>
                  <a:gd name="T3" fmla="*/ 0 h 930"/>
                  <a:gd name="T4" fmla="*/ 0 60000 65536"/>
                  <a:gd name="T5" fmla="*/ 0 60000 65536"/>
                  <a:gd name="T6" fmla="*/ 0 w 987"/>
                  <a:gd name="T7" fmla="*/ 0 h 930"/>
                  <a:gd name="T8" fmla="*/ 987 w 987"/>
                  <a:gd name="T9" fmla="*/ 930 h 9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87" h="930">
                    <a:moveTo>
                      <a:pt x="987" y="93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890" name="Text Box 4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Square Based Pyramids</a:t>
            </a:r>
          </a:p>
        </p:txBody>
      </p:sp>
      <p:sp>
        <p:nvSpPr>
          <p:cNvPr id="78892" name="Rectangle 4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8893" name="Rectangle 4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8894" name="Rectangle 4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8895" name="Rectangle 4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920" name="Group 48"/>
          <p:cNvGrpSpPr>
            <a:grpSpLocks/>
          </p:cNvGrpSpPr>
          <p:nvPr/>
        </p:nvGrpSpPr>
        <p:grpSpPr bwMode="auto">
          <a:xfrm>
            <a:off x="1476375" y="1557338"/>
            <a:ext cx="6470650" cy="4324350"/>
            <a:chOff x="3134" y="619"/>
            <a:chExt cx="2263" cy="1513"/>
          </a:xfrm>
        </p:grpSpPr>
        <p:sp>
          <p:nvSpPr>
            <p:cNvPr id="38916" name="Freeform 4"/>
            <p:cNvSpPr>
              <a:spLocks/>
            </p:cNvSpPr>
            <p:nvPr/>
          </p:nvSpPr>
          <p:spPr bwMode="auto">
            <a:xfrm>
              <a:off x="3708" y="624"/>
              <a:ext cx="1204" cy="1264"/>
            </a:xfrm>
            <a:custGeom>
              <a:avLst/>
              <a:gdLst>
                <a:gd name="T0" fmla="*/ 0 w 1204"/>
                <a:gd name="T1" fmla="*/ 1160 h 1264"/>
                <a:gd name="T2" fmla="*/ 1204 w 1204"/>
                <a:gd name="T3" fmla="*/ 1264 h 1264"/>
                <a:gd name="T4" fmla="*/ 532 w 1204"/>
                <a:gd name="T5" fmla="*/ 0 h 1264"/>
                <a:gd name="T6" fmla="*/ 0 w 1204"/>
                <a:gd name="T7" fmla="*/ 1160 h 12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4"/>
                <a:gd name="T13" fmla="*/ 0 h 1264"/>
                <a:gd name="T14" fmla="*/ 1204 w 1204"/>
                <a:gd name="T15" fmla="*/ 1264 h 12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4" h="1264">
                  <a:moveTo>
                    <a:pt x="0" y="1160"/>
                  </a:moveTo>
                  <a:lnTo>
                    <a:pt x="1204" y="1264"/>
                  </a:lnTo>
                  <a:lnTo>
                    <a:pt x="532" y="0"/>
                  </a:lnTo>
                  <a:lnTo>
                    <a:pt x="0" y="1160"/>
                  </a:lnTo>
                  <a:close/>
                </a:path>
              </a:pathLst>
            </a:custGeom>
            <a:gradFill rotWithShape="1">
              <a:gsLst>
                <a:gs pos="0">
                  <a:srgbClr val="9C9277"/>
                </a:gs>
                <a:gs pos="50000">
                  <a:srgbClr val="EBDCB3"/>
                </a:gs>
                <a:gs pos="100000">
                  <a:srgbClr val="9C9277"/>
                </a:gs>
              </a:gsLst>
              <a:lin ang="27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887" name="Group 15"/>
            <p:cNvGrpSpPr>
              <a:grpSpLocks/>
            </p:cNvGrpSpPr>
            <p:nvPr/>
          </p:nvGrpSpPr>
          <p:grpSpPr bwMode="auto">
            <a:xfrm>
              <a:off x="3134" y="619"/>
              <a:ext cx="2263" cy="1513"/>
              <a:chOff x="1474" y="1395"/>
              <a:chExt cx="1958" cy="1309"/>
            </a:xfrm>
          </p:grpSpPr>
          <p:sp>
            <p:nvSpPr>
              <p:cNvPr id="79888" name="Freeform 16"/>
              <p:cNvSpPr>
                <a:spLocks/>
              </p:cNvSpPr>
              <p:nvPr/>
            </p:nvSpPr>
            <p:spPr bwMode="auto">
              <a:xfrm>
                <a:off x="1474" y="2614"/>
                <a:ext cx="1045" cy="85"/>
              </a:xfrm>
              <a:custGeom>
                <a:avLst/>
                <a:gdLst>
                  <a:gd name="T0" fmla="*/ 0 w 1045"/>
                  <a:gd name="T1" fmla="*/ 0 h 85"/>
                  <a:gd name="T2" fmla="*/ 1045 w 1045"/>
                  <a:gd name="T3" fmla="*/ 85 h 85"/>
                  <a:gd name="T4" fmla="*/ 0 60000 65536"/>
                  <a:gd name="T5" fmla="*/ 0 60000 65536"/>
                  <a:gd name="T6" fmla="*/ 0 w 1045"/>
                  <a:gd name="T7" fmla="*/ 0 h 85"/>
                  <a:gd name="T8" fmla="*/ 1045 w 1045"/>
                  <a:gd name="T9" fmla="*/ 85 h 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5" h="85">
                    <a:moveTo>
                      <a:pt x="0" y="0"/>
                    </a:moveTo>
                    <a:lnTo>
                      <a:pt x="1045" y="8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9" name="Freeform 17"/>
              <p:cNvSpPr>
                <a:spLocks/>
              </p:cNvSpPr>
              <p:nvPr/>
            </p:nvSpPr>
            <p:spPr bwMode="auto">
              <a:xfrm>
                <a:off x="2517" y="2327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0" name="Freeform 18"/>
              <p:cNvSpPr>
                <a:spLocks/>
              </p:cNvSpPr>
              <p:nvPr/>
            </p:nvSpPr>
            <p:spPr bwMode="auto">
              <a:xfrm>
                <a:off x="1483" y="2233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1" name="Freeform 19"/>
              <p:cNvSpPr>
                <a:spLocks/>
              </p:cNvSpPr>
              <p:nvPr/>
            </p:nvSpPr>
            <p:spPr bwMode="auto">
              <a:xfrm>
                <a:off x="2385" y="2238"/>
                <a:ext cx="1047" cy="89"/>
              </a:xfrm>
              <a:custGeom>
                <a:avLst/>
                <a:gdLst>
                  <a:gd name="T0" fmla="*/ 0 w 1047"/>
                  <a:gd name="T1" fmla="*/ 0 h 89"/>
                  <a:gd name="T2" fmla="*/ 1047 w 1047"/>
                  <a:gd name="T3" fmla="*/ 89 h 89"/>
                  <a:gd name="T4" fmla="*/ 0 60000 65536"/>
                  <a:gd name="T5" fmla="*/ 0 60000 65536"/>
                  <a:gd name="T6" fmla="*/ 0 w 1047"/>
                  <a:gd name="T7" fmla="*/ 0 h 89"/>
                  <a:gd name="T8" fmla="*/ 1047 w 1047"/>
                  <a:gd name="T9" fmla="*/ 89 h 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7" h="89">
                    <a:moveTo>
                      <a:pt x="0" y="0"/>
                    </a:moveTo>
                    <a:lnTo>
                      <a:pt x="1047" y="89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2" name="Freeform 20"/>
              <p:cNvSpPr>
                <a:spLocks/>
              </p:cNvSpPr>
              <p:nvPr/>
            </p:nvSpPr>
            <p:spPr bwMode="auto">
              <a:xfrm>
                <a:off x="2427" y="1401"/>
                <a:ext cx="91" cy="1303"/>
              </a:xfrm>
              <a:custGeom>
                <a:avLst/>
                <a:gdLst>
                  <a:gd name="T0" fmla="*/ 91 w 91"/>
                  <a:gd name="T1" fmla="*/ 1303 h 1303"/>
                  <a:gd name="T2" fmla="*/ 0 w 91"/>
                  <a:gd name="T3" fmla="*/ 0 h 1303"/>
                  <a:gd name="T4" fmla="*/ 0 60000 65536"/>
                  <a:gd name="T5" fmla="*/ 0 60000 65536"/>
                  <a:gd name="T6" fmla="*/ 0 w 91"/>
                  <a:gd name="T7" fmla="*/ 0 h 1303"/>
                  <a:gd name="T8" fmla="*/ 91 w 91"/>
                  <a:gd name="T9" fmla="*/ 1303 h 1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1303">
                    <a:moveTo>
                      <a:pt x="91" y="1303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3" name="Freeform 21"/>
              <p:cNvSpPr>
                <a:spLocks/>
              </p:cNvSpPr>
              <p:nvPr/>
            </p:nvSpPr>
            <p:spPr bwMode="auto">
              <a:xfrm>
                <a:off x="2385" y="1401"/>
                <a:ext cx="45" cy="837"/>
              </a:xfrm>
              <a:custGeom>
                <a:avLst/>
                <a:gdLst>
                  <a:gd name="T0" fmla="*/ 0 w 45"/>
                  <a:gd name="T1" fmla="*/ 837 h 837"/>
                  <a:gd name="T2" fmla="*/ 45 w 45"/>
                  <a:gd name="T3" fmla="*/ 0 h 837"/>
                  <a:gd name="T4" fmla="*/ 0 60000 65536"/>
                  <a:gd name="T5" fmla="*/ 0 60000 65536"/>
                  <a:gd name="T6" fmla="*/ 0 w 45"/>
                  <a:gd name="T7" fmla="*/ 0 h 837"/>
                  <a:gd name="T8" fmla="*/ 45 w 45"/>
                  <a:gd name="T9" fmla="*/ 837 h 8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" h="837">
                    <a:moveTo>
                      <a:pt x="0" y="837"/>
                    </a:moveTo>
                    <a:lnTo>
                      <a:pt x="4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4" name="Freeform 22"/>
              <p:cNvSpPr>
                <a:spLocks/>
              </p:cNvSpPr>
              <p:nvPr/>
            </p:nvSpPr>
            <p:spPr bwMode="auto">
              <a:xfrm>
                <a:off x="1474" y="1395"/>
                <a:ext cx="956" cy="1220"/>
              </a:xfrm>
              <a:custGeom>
                <a:avLst/>
                <a:gdLst>
                  <a:gd name="T0" fmla="*/ 0 w 956"/>
                  <a:gd name="T1" fmla="*/ 1220 h 1220"/>
                  <a:gd name="T2" fmla="*/ 956 w 956"/>
                  <a:gd name="T3" fmla="*/ 0 h 1220"/>
                  <a:gd name="T4" fmla="*/ 0 60000 65536"/>
                  <a:gd name="T5" fmla="*/ 0 60000 65536"/>
                  <a:gd name="T6" fmla="*/ 0 w 956"/>
                  <a:gd name="T7" fmla="*/ 0 h 1220"/>
                  <a:gd name="T8" fmla="*/ 956 w 956"/>
                  <a:gd name="T9" fmla="*/ 1220 h 12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6" h="1220">
                    <a:moveTo>
                      <a:pt x="0" y="1220"/>
                    </a:moveTo>
                    <a:lnTo>
                      <a:pt x="9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5" name="Freeform 23"/>
              <p:cNvSpPr>
                <a:spLocks/>
              </p:cNvSpPr>
              <p:nvPr/>
            </p:nvSpPr>
            <p:spPr bwMode="auto">
              <a:xfrm>
                <a:off x="2427" y="1395"/>
                <a:ext cx="987" cy="930"/>
              </a:xfrm>
              <a:custGeom>
                <a:avLst/>
                <a:gdLst>
                  <a:gd name="T0" fmla="*/ 987 w 987"/>
                  <a:gd name="T1" fmla="*/ 930 h 930"/>
                  <a:gd name="T2" fmla="*/ 0 w 987"/>
                  <a:gd name="T3" fmla="*/ 0 h 930"/>
                  <a:gd name="T4" fmla="*/ 0 60000 65536"/>
                  <a:gd name="T5" fmla="*/ 0 60000 65536"/>
                  <a:gd name="T6" fmla="*/ 0 w 987"/>
                  <a:gd name="T7" fmla="*/ 0 h 930"/>
                  <a:gd name="T8" fmla="*/ 987 w 987"/>
                  <a:gd name="T9" fmla="*/ 930 h 9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87" h="930">
                    <a:moveTo>
                      <a:pt x="987" y="93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914" name="Text Box 4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Square Based</a:t>
            </a:r>
            <a:r>
              <a:rPr lang="en-GB"/>
              <a:t> </a:t>
            </a:r>
            <a:r>
              <a:rPr lang="en-GB" sz="2400"/>
              <a:t>Pyramids</a:t>
            </a:r>
          </a:p>
        </p:txBody>
      </p:sp>
      <p:sp>
        <p:nvSpPr>
          <p:cNvPr id="79916" name="Rectangle 4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9917" name="Rectangle 4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9918" name="Rectangle 4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9919" name="Rectangle 4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44" name="Group 48"/>
          <p:cNvGrpSpPr>
            <a:grpSpLocks/>
          </p:cNvGrpSpPr>
          <p:nvPr/>
        </p:nvGrpSpPr>
        <p:grpSpPr bwMode="auto">
          <a:xfrm>
            <a:off x="1187450" y="1484313"/>
            <a:ext cx="6759575" cy="4518025"/>
            <a:chOff x="390" y="2531"/>
            <a:chExt cx="2263" cy="1513"/>
          </a:xfrm>
        </p:grpSpPr>
        <p:sp>
          <p:nvSpPr>
            <p:cNvPr id="38915" name="Freeform 3"/>
            <p:cNvSpPr>
              <a:spLocks/>
            </p:cNvSpPr>
            <p:nvPr/>
          </p:nvSpPr>
          <p:spPr bwMode="auto">
            <a:xfrm>
              <a:off x="396" y="2536"/>
              <a:ext cx="2232" cy="1404"/>
            </a:xfrm>
            <a:custGeom>
              <a:avLst/>
              <a:gdLst>
                <a:gd name="T0" fmla="*/ 0 w 2232"/>
                <a:gd name="T1" fmla="*/ 1404 h 1404"/>
                <a:gd name="T2" fmla="*/ 2232 w 2232"/>
                <a:gd name="T3" fmla="*/ 1068 h 1404"/>
                <a:gd name="T4" fmla="*/ 1096 w 2232"/>
                <a:gd name="T5" fmla="*/ 0 h 1404"/>
                <a:gd name="T6" fmla="*/ 0 w 2232"/>
                <a:gd name="T7" fmla="*/ 1404 h 14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32"/>
                <a:gd name="T13" fmla="*/ 0 h 1404"/>
                <a:gd name="T14" fmla="*/ 2232 w 2232"/>
                <a:gd name="T15" fmla="*/ 1404 h 14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32" h="1404">
                  <a:moveTo>
                    <a:pt x="0" y="1404"/>
                  </a:moveTo>
                  <a:lnTo>
                    <a:pt x="2232" y="1068"/>
                  </a:lnTo>
                  <a:lnTo>
                    <a:pt x="1096" y="0"/>
                  </a:lnTo>
                  <a:lnTo>
                    <a:pt x="0" y="1404"/>
                  </a:lnTo>
                  <a:close/>
                </a:path>
              </a:pathLst>
            </a:custGeom>
            <a:gradFill rotWithShape="1">
              <a:gsLst>
                <a:gs pos="0">
                  <a:srgbClr val="A883A3"/>
                </a:gs>
                <a:gs pos="50000">
                  <a:srgbClr val="FEC6F6"/>
                </a:gs>
                <a:gs pos="100000">
                  <a:srgbClr val="A883A3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20" name="Group 24"/>
            <p:cNvGrpSpPr>
              <a:grpSpLocks/>
            </p:cNvGrpSpPr>
            <p:nvPr/>
          </p:nvGrpSpPr>
          <p:grpSpPr bwMode="auto">
            <a:xfrm>
              <a:off x="390" y="2531"/>
              <a:ext cx="2263" cy="1513"/>
              <a:chOff x="1474" y="1395"/>
              <a:chExt cx="1958" cy="1309"/>
            </a:xfrm>
          </p:grpSpPr>
          <p:sp>
            <p:nvSpPr>
              <p:cNvPr id="80921" name="Freeform 25"/>
              <p:cNvSpPr>
                <a:spLocks/>
              </p:cNvSpPr>
              <p:nvPr/>
            </p:nvSpPr>
            <p:spPr bwMode="auto">
              <a:xfrm>
                <a:off x="1474" y="2614"/>
                <a:ext cx="1045" cy="85"/>
              </a:xfrm>
              <a:custGeom>
                <a:avLst/>
                <a:gdLst>
                  <a:gd name="T0" fmla="*/ 0 w 1045"/>
                  <a:gd name="T1" fmla="*/ 0 h 85"/>
                  <a:gd name="T2" fmla="*/ 1045 w 1045"/>
                  <a:gd name="T3" fmla="*/ 85 h 85"/>
                  <a:gd name="T4" fmla="*/ 0 60000 65536"/>
                  <a:gd name="T5" fmla="*/ 0 60000 65536"/>
                  <a:gd name="T6" fmla="*/ 0 w 1045"/>
                  <a:gd name="T7" fmla="*/ 0 h 85"/>
                  <a:gd name="T8" fmla="*/ 1045 w 1045"/>
                  <a:gd name="T9" fmla="*/ 85 h 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5" h="85">
                    <a:moveTo>
                      <a:pt x="0" y="0"/>
                    </a:moveTo>
                    <a:lnTo>
                      <a:pt x="1045" y="8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2" name="Freeform 26"/>
              <p:cNvSpPr>
                <a:spLocks/>
              </p:cNvSpPr>
              <p:nvPr/>
            </p:nvSpPr>
            <p:spPr bwMode="auto">
              <a:xfrm>
                <a:off x="2517" y="2327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3" name="Freeform 27"/>
              <p:cNvSpPr>
                <a:spLocks/>
              </p:cNvSpPr>
              <p:nvPr/>
            </p:nvSpPr>
            <p:spPr bwMode="auto">
              <a:xfrm>
                <a:off x="1483" y="2233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4" name="Freeform 28"/>
              <p:cNvSpPr>
                <a:spLocks/>
              </p:cNvSpPr>
              <p:nvPr/>
            </p:nvSpPr>
            <p:spPr bwMode="auto">
              <a:xfrm>
                <a:off x="2385" y="2238"/>
                <a:ext cx="1047" cy="89"/>
              </a:xfrm>
              <a:custGeom>
                <a:avLst/>
                <a:gdLst>
                  <a:gd name="T0" fmla="*/ 0 w 1047"/>
                  <a:gd name="T1" fmla="*/ 0 h 89"/>
                  <a:gd name="T2" fmla="*/ 1047 w 1047"/>
                  <a:gd name="T3" fmla="*/ 89 h 89"/>
                  <a:gd name="T4" fmla="*/ 0 60000 65536"/>
                  <a:gd name="T5" fmla="*/ 0 60000 65536"/>
                  <a:gd name="T6" fmla="*/ 0 w 1047"/>
                  <a:gd name="T7" fmla="*/ 0 h 89"/>
                  <a:gd name="T8" fmla="*/ 1047 w 1047"/>
                  <a:gd name="T9" fmla="*/ 89 h 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7" h="89">
                    <a:moveTo>
                      <a:pt x="0" y="0"/>
                    </a:moveTo>
                    <a:lnTo>
                      <a:pt x="1047" y="89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5" name="Freeform 29"/>
              <p:cNvSpPr>
                <a:spLocks/>
              </p:cNvSpPr>
              <p:nvPr/>
            </p:nvSpPr>
            <p:spPr bwMode="auto">
              <a:xfrm>
                <a:off x="2427" y="1401"/>
                <a:ext cx="91" cy="1303"/>
              </a:xfrm>
              <a:custGeom>
                <a:avLst/>
                <a:gdLst>
                  <a:gd name="T0" fmla="*/ 91 w 91"/>
                  <a:gd name="T1" fmla="*/ 1303 h 1303"/>
                  <a:gd name="T2" fmla="*/ 0 w 91"/>
                  <a:gd name="T3" fmla="*/ 0 h 1303"/>
                  <a:gd name="T4" fmla="*/ 0 60000 65536"/>
                  <a:gd name="T5" fmla="*/ 0 60000 65536"/>
                  <a:gd name="T6" fmla="*/ 0 w 91"/>
                  <a:gd name="T7" fmla="*/ 0 h 1303"/>
                  <a:gd name="T8" fmla="*/ 91 w 91"/>
                  <a:gd name="T9" fmla="*/ 1303 h 1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1303">
                    <a:moveTo>
                      <a:pt x="91" y="1303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6" name="Freeform 30"/>
              <p:cNvSpPr>
                <a:spLocks/>
              </p:cNvSpPr>
              <p:nvPr/>
            </p:nvSpPr>
            <p:spPr bwMode="auto">
              <a:xfrm>
                <a:off x="2385" y="1401"/>
                <a:ext cx="45" cy="837"/>
              </a:xfrm>
              <a:custGeom>
                <a:avLst/>
                <a:gdLst>
                  <a:gd name="T0" fmla="*/ 0 w 45"/>
                  <a:gd name="T1" fmla="*/ 837 h 837"/>
                  <a:gd name="T2" fmla="*/ 45 w 45"/>
                  <a:gd name="T3" fmla="*/ 0 h 837"/>
                  <a:gd name="T4" fmla="*/ 0 60000 65536"/>
                  <a:gd name="T5" fmla="*/ 0 60000 65536"/>
                  <a:gd name="T6" fmla="*/ 0 w 45"/>
                  <a:gd name="T7" fmla="*/ 0 h 837"/>
                  <a:gd name="T8" fmla="*/ 45 w 45"/>
                  <a:gd name="T9" fmla="*/ 837 h 8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" h="837">
                    <a:moveTo>
                      <a:pt x="0" y="837"/>
                    </a:moveTo>
                    <a:lnTo>
                      <a:pt x="4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7" name="Freeform 31"/>
              <p:cNvSpPr>
                <a:spLocks/>
              </p:cNvSpPr>
              <p:nvPr/>
            </p:nvSpPr>
            <p:spPr bwMode="auto">
              <a:xfrm>
                <a:off x="1474" y="1395"/>
                <a:ext cx="956" cy="1220"/>
              </a:xfrm>
              <a:custGeom>
                <a:avLst/>
                <a:gdLst>
                  <a:gd name="T0" fmla="*/ 0 w 956"/>
                  <a:gd name="T1" fmla="*/ 1220 h 1220"/>
                  <a:gd name="T2" fmla="*/ 956 w 956"/>
                  <a:gd name="T3" fmla="*/ 0 h 1220"/>
                  <a:gd name="T4" fmla="*/ 0 60000 65536"/>
                  <a:gd name="T5" fmla="*/ 0 60000 65536"/>
                  <a:gd name="T6" fmla="*/ 0 w 956"/>
                  <a:gd name="T7" fmla="*/ 0 h 1220"/>
                  <a:gd name="T8" fmla="*/ 956 w 956"/>
                  <a:gd name="T9" fmla="*/ 1220 h 12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6" h="1220">
                    <a:moveTo>
                      <a:pt x="0" y="1220"/>
                    </a:moveTo>
                    <a:lnTo>
                      <a:pt x="9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28" name="Freeform 32"/>
              <p:cNvSpPr>
                <a:spLocks/>
              </p:cNvSpPr>
              <p:nvPr/>
            </p:nvSpPr>
            <p:spPr bwMode="auto">
              <a:xfrm>
                <a:off x="2427" y="1395"/>
                <a:ext cx="987" cy="930"/>
              </a:xfrm>
              <a:custGeom>
                <a:avLst/>
                <a:gdLst>
                  <a:gd name="T0" fmla="*/ 987 w 987"/>
                  <a:gd name="T1" fmla="*/ 930 h 930"/>
                  <a:gd name="T2" fmla="*/ 0 w 987"/>
                  <a:gd name="T3" fmla="*/ 0 h 930"/>
                  <a:gd name="T4" fmla="*/ 0 60000 65536"/>
                  <a:gd name="T5" fmla="*/ 0 60000 65536"/>
                  <a:gd name="T6" fmla="*/ 0 w 987"/>
                  <a:gd name="T7" fmla="*/ 0 h 930"/>
                  <a:gd name="T8" fmla="*/ 987 w 987"/>
                  <a:gd name="T9" fmla="*/ 930 h 9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87" h="930">
                    <a:moveTo>
                      <a:pt x="987" y="93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0938" name="Text Box 4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Square Based Pyramids</a:t>
            </a:r>
          </a:p>
        </p:txBody>
      </p: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0941" name="Rectangle 4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0942" name="Rectangle 4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0943" name="Rectangle 4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8" name="Group 48"/>
          <p:cNvGrpSpPr>
            <a:grpSpLocks/>
          </p:cNvGrpSpPr>
          <p:nvPr/>
        </p:nvGrpSpPr>
        <p:grpSpPr bwMode="auto">
          <a:xfrm>
            <a:off x="1476375" y="1674813"/>
            <a:ext cx="6470650" cy="4324350"/>
            <a:chOff x="3098" y="2515"/>
            <a:chExt cx="2263" cy="1513"/>
          </a:xfrm>
        </p:grpSpPr>
        <p:sp>
          <p:nvSpPr>
            <p:cNvPr id="38914" name="Freeform 2"/>
            <p:cNvSpPr>
              <a:spLocks/>
            </p:cNvSpPr>
            <p:nvPr/>
          </p:nvSpPr>
          <p:spPr bwMode="auto">
            <a:xfrm>
              <a:off x="4152" y="2520"/>
              <a:ext cx="152" cy="1500"/>
            </a:xfrm>
            <a:custGeom>
              <a:avLst/>
              <a:gdLst>
                <a:gd name="T0" fmla="*/ 152 w 152"/>
                <a:gd name="T1" fmla="*/ 1500 h 1500"/>
                <a:gd name="T2" fmla="*/ 152 w 152"/>
                <a:gd name="T3" fmla="*/ 1396 h 1500"/>
                <a:gd name="T4" fmla="*/ 48 w 152"/>
                <a:gd name="T5" fmla="*/ 0 h 1500"/>
                <a:gd name="T6" fmla="*/ 0 w 152"/>
                <a:gd name="T7" fmla="*/ 960 h 1500"/>
                <a:gd name="T8" fmla="*/ 152 w 152"/>
                <a:gd name="T9" fmla="*/ 1500 h 1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2"/>
                <a:gd name="T16" fmla="*/ 0 h 1500"/>
                <a:gd name="T17" fmla="*/ 152 w 152"/>
                <a:gd name="T18" fmla="*/ 1500 h 15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2" h="1500">
                  <a:moveTo>
                    <a:pt x="152" y="1500"/>
                  </a:moveTo>
                  <a:cubicBezTo>
                    <a:pt x="152" y="1465"/>
                    <a:pt x="152" y="1431"/>
                    <a:pt x="152" y="1396"/>
                  </a:cubicBezTo>
                  <a:lnTo>
                    <a:pt x="48" y="0"/>
                  </a:lnTo>
                  <a:lnTo>
                    <a:pt x="0" y="960"/>
                  </a:lnTo>
                  <a:lnTo>
                    <a:pt x="152" y="1500"/>
                  </a:lnTo>
                  <a:close/>
                </a:path>
              </a:pathLst>
            </a:custGeom>
            <a:gradFill rotWithShape="1">
              <a:gsLst>
                <a:gs pos="0">
                  <a:srgbClr val="6BA888"/>
                </a:gs>
                <a:gs pos="50000">
                  <a:srgbClr val="A1FDCD"/>
                </a:gs>
                <a:gs pos="100000">
                  <a:srgbClr val="6BA888"/>
                </a:gs>
              </a:gsLst>
              <a:lin ang="18900000" scaled="1"/>
            </a:gradFill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53" name="Group 33"/>
            <p:cNvGrpSpPr>
              <a:grpSpLocks/>
            </p:cNvGrpSpPr>
            <p:nvPr/>
          </p:nvGrpSpPr>
          <p:grpSpPr bwMode="auto">
            <a:xfrm>
              <a:off x="3098" y="2515"/>
              <a:ext cx="2263" cy="1513"/>
              <a:chOff x="1474" y="1395"/>
              <a:chExt cx="1958" cy="1309"/>
            </a:xfrm>
          </p:grpSpPr>
          <p:sp>
            <p:nvSpPr>
              <p:cNvPr id="81954" name="Freeform 34"/>
              <p:cNvSpPr>
                <a:spLocks/>
              </p:cNvSpPr>
              <p:nvPr/>
            </p:nvSpPr>
            <p:spPr bwMode="auto">
              <a:xfrm>
                <a:off x="1474" y="2614"/>
                <a:ext cx="1045" cy="85"/>
              </a:xfrm>
              <a:custGeom>
                <a:avLst/>
                <a:gdLst>
                  <a:gd name="T0" fmla="*/ 0 w 1045"/>
                  <a:gd name="T1" fmla="*/ 0 h 85"/>
                  <a:gd name="T2" fmla="*/ 1045 w 1045"/>
                  <a:gd name="T3" fmla="*/ 85 h 85"/>
                  <a:gd name="T4" fmla="*/ 0 60000 65536"/>
                  <a:gd name="T5" fmla="*/ 0 60000 65536"/>
                  <a:gd name="T6" fmla="*/ 0 w 1045"/>
                  <a:gd name="T7" fmla="*/ 0 h 85"/>
                  <a:gd name="T8" fmla="*/ 1045 w 1045"/>
                  <a:gd name="T9" fmla="*/ 85 h 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5" h="85">
                    <a:moveTo>
                      <a:pt x="0" y="0"/>
                    </a:moveTo>
                    <a:lnTo>
                      <a:pt x="1045" y="8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5" name="Freeform 35"/>
              <p:cNvSpPr>
                <a:spLocks/>
              </p:cNvSpPr>
              <p:nvPr/>
            </p:nvSpPr>
            <p:spPr bwMode="auto">
              <a:xfrm>
                <a:off x="2517" y="2327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6" name="Freeform 36"/>
              <p:cNvSpPr>
                <a:spLocks/>
              </p:cNvSpPr>
              <p:nvPr/>
            </p:nvSpPr>
            <p:spPr bwMode="auto">
              <a:xfrm>
                <a:off x="1483" y="2233"/>
                <a:ext cx="905" cy="377"/>
              </a:xfrm>
              <a:custGeom>
                <a:avLst/>
                <a:gdLst>
                  <a:gd name="T0" fmla="*/ 0 w 905"/>
                  <a:gd name="T1" fmla="*/ 377 h 377"/>
                  <a:gd name="T2" fmla="*/ 905 w 905"/>
                  <a:gd name="T3" fmla="*/ 0 h 377"/>
                  <a:gd name="T4" fmla="*/ 0 60000 65536"/>
                  <a:gd name="T5" fmla="*/ 0 60000 65536"/>
                  <a:gd name="T6" fmla="*/ 0 w 905"/>
                  <a:gd name="T7" fmla="*/ 0 h 377"/>
                  <a:gd name="T8" fmla="*/ 905 w 905"/>
                  <a:gd name="T9" fmla="*/ 377 h 37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05" h="377">
                    <a:moveTo>
                      <a:pt x="0" y="377"/>
                    </a:moveTo>
                    <a:lnTo>
                      <a:pt x="90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7" name="Freeform 37"/>
              <p:cNvSpPr>
                <a:spLocks/>
              </p:cNvSpPr>
              <p:nvPr/>
            </p:nvSpPr>
            <p:spPr bwMode="auto">
              <a:xfrm>
                <a:off x="2385" y="2238"/>
                <a:ext cx="1047" cy="89"/>
              </a:xfrm>
              <a:custGeom>
                <a:avLst/>
                <a:gdLst>
                  <a:gd name="T0" fmla="*/ 0 w 1047"/>
                  <a:gd name="T1" fmla="*/ 0 h 89"/>
                  <a:gd name="T2" fmla="*/ 1047 w 1047"/>
                  <a:gd name="T3" fmla="*/ 89 h 89"/>
                  <a:gd name="T4" fmla="*/ 0 60000 65536"/>
                  <a:gd name="T5" fmla="*/ 0 60000 65536"/>
                  <a:gd name="T6" fmla="*/ 0 w 1047"/>
                  <a:gd name="T7" fmla="*/ 0 h 89"/>
                  <a:gd name="T8" fmla="*/ 1047 w 1047"/>
                  <a:gd name="T9" fmla="*/ 89 h 8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47" h="89">
                    <a:moveTo>
                      <a:pt x="0" y="0"/>
                    </a:moveTo>
                    <a:lnTo>
                      <a:pt x="1047" y="89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8" name="Freeform 38"/>
              <p:cNvSpPr>
                <a:spLocks/>
              </p:cNvSpPr>
              <p:nvPr/>
            </p:nvSpPr>
            <p:spPr bwMode="auto">
              <a:xfrm>
                <a:off x="2427" y="1401"/>
                <a:ext cx="91" cy="1303"/>
              </a:xfrm>
              <a:custGeom>
                <a:avLst/>
                <a:gdLst>
                  <a:gd name="T0" fmla="*/ 91 w 91"/>
                  <a:gd name="T1" fmla="*/ 1303 h 1303"/>
                  <a:gd name="T2" fmla="*/ 0 w 91"/>
                  <a:gd name="T3" fmla="*/ 0 h 1303"/>
                  <a:gd name="T4" fmla="*/ 0 60000 65536"/>
                  <a:gd name="T5" fmla="*/ 0 60000 65536"/>
                  <a:gd name="T6" fmla="*/ 0 w 91"/>
                  <a:gd name="T7" fmla="*/ 0 h 1303"/>
                  <a:gd name="T8" fmla="*/ 91 w 91"/>
                  <a:gd name="T9" fmla="*/ 1303 h 13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1303">
                    <a:moveTo>
                      <a:pt x="91" y="1303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59" name="Freeform 39"/>
              <p:cNvSpPr>
                <a:spLocks/>
              </p:cNvSpPr>
              <p:nvPr/>
            </p:nvSpPr>
            <p:spPr bwMode="auto">
              <a:xfrm>
                <a:off x="2385" y="1401"/>
                <a:ext cx="45" cy="837"/>
              </a:xfrm>
              <a:custGeom>
                <a:avLst/>
                <a:gdLst>
                  <a:gd name="T0" fmla="*/ 0 w 45"/>
                  <a:gd name="T1" fmla="*/ 837 h 837"/>
                  <a:gd name="T2" fmla="*/ 45 w 45"/>
                  <a:gd name="T3" fmla="*/ 0 h 837"/>
                  <a:gd name="T4" fmla="*/ 0 60000 65536"/>
                  <a:gd name="T5" fmla="*/ 0 60000 65536"/>
                  <a:gd name="T6" fmla="*/ 0 w 45"/>
                  <a:gd name="T7" fmla="*/ 0 h 837"/>
                  <a:gd name="T8" fmla="*/ 45 w 45"/>
                  <a:gd name="T9" fmla="*/ 837 h 83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" h="837">
                    <a:moveTo>
                      <a:pt x="0" y="837"/>
                    </a:moveTo>
                    <a:lnTo>
                      <a:pt x="45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0" name="Freeform 40"/>
              <p:cNvSpPr>
                <a:spLocks/>
              </p:cNvSpPr>
              <p:nvPr/>
            </p:nvSpPr>
            <p:spPr bwMode="auto">
              <a:xfrm>
                <a:off x="1474" y="1395"/>
                <a:ext cx="956" cy="1220"/>
              </a:xfrm>
              <a:custGeom>
                <a:avLst/>
                <a:gdLst>
                  <a:gd name="T0" fmla="*/ 0 w 956"/>
                  <a:gd name="T1" fmla="*/ 1220 h 1220"/>
                  <a:gd name="T2" fmla="*/ 956 w 956"/>
                  <a:gd name="T3" fmla="*/ 0 h 1220"/>
                  <a:gd name="T4" fmla="*/ 0 60000 65536"/>
                  <a:gd name="T5" fmla="*/ 0 60000 65536"/>
                  <a:gd name="T6" fmla="*/ 0 w 956"/>
                  <a:gd name="T7" fmla="*/ 0 h 1220"/>
                  <a:gd name="T8" fmla="*/ 956 w 956"/>
                  <a:gd name="T9" fmla="*/ 1220 h 12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56" h="1220">
                    <a:moveTo>
                      <a:pt x="0" y="1220"/>
                    </a:moveTo>
                    <a:lnTo>
                      <a:pt x="95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61" name="Freeform 41"/>
              <p:cNvSpPr>
                <a:spLocks/>
              </p:cNvSpPr>
              <p:nvPr/>
            </p:nvSpPr>
            <p:spPr bwMode="auto">
              <a:xfrm>
                <a:off x="2427" y="1395"/>
                <a:ext cx="987" cy="930"/>
              </a:xfrm>
              <a:custGeom>
                <a:avLst/>
                <a:gdLst>
                  <a:gd name="T0" fmla="*/ 987 w 987"/>
                  <a:gd name="T1" fmla="*/ 930 h 930"/>
                  <a:gd name="T2" fmla="*/ 0 w 987"/>
                  <a:gd name="T3" fmla="*/ 0 h 930"/>
                  <a:gd name="T4" fmla="*/ 0 60000 65536"/>
                  <a:gd name="T5" fmla="*/ 0 60000 65536"/>
                  <a:gd name="T6" fmla="*/ 0 w 987"/>
                  <a:gd name="T7" fmla="*/ 0 h 930"/>
                  <a:gd name="T8" fmla="*/ 987 w 987"/>
                  <a:gd name="T9" fmla="*/ 930 h 93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87" h="930">
                    <a:moveTo>
                      <a:pt x="987" y="930"/>
                    </a:move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1962" name="Text Box 4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Square Based Pyramids</a:t>
            </a:r>
          </a:p>
        </p:txBody>
      </p:sp>
      <p:sp>
        <p:nvSpPr>
          <p:cNvPr id="81964" name="Rectangle 4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1965" name="Rectangle 4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1966" name="Rectangle 4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1967" name="Rectangle 4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reeform 2"/>
          <p:cNvSpPr>
            <a:spLocks/>
          </p:cNvSpPr>
          <p:nvPr/>
        </p:nvSpPr>
        <p:spPr bwMode="auto">
          <a:xfrm>
            <a:off x="6591300" y="4000500"/>
            <a:ext cx="241300" cy="2381250"/>
          </a:xfrm>
          <a:custGeom>
            <a:avLst/>
            <a:gdLst>
              <a:gd name="T0" fmla="*/ 152 w 152"/>
              <a:gd name="T1" fmla="*/ 1500 h 1500"/>
              <a:gd name="T2" fmla="*/ 152 w 152"/>
              <a:gd name="T3" fmla="*/ 1396 h 1500"/>
              <a:gd name="T4" fmla="*/ 48 w 152"/>
              <a:gd name="T5" fmla="*/ 0 h 1500"/>
              <a:gd name="T6" fmla="*/ 0 w 152"/>
              <a:gd name="T7" fmla="*/ 960 h 1500"/>
              <a:gd name="T8" fmla="*/ 152 w 152"/>
              <a:gd name="T9" fmla="*/ 1500 h 15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2"/>
              <a:gd name="T16" fmla="*/ 0 h 1500"/>
              <a:gd name="T17" fmla="*/ 152 w 152"/>
              <a:gd name="T18" fmla="*/ 1500 h 1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2" h="1500">
                <a:moveTo>
                  <a:pt x="152" y="1500"/>
                </a:moveTo>
                <a:cubicBezTo>
                  <a:pt x="152" y="1465"/>
                  <a:pt x="152" y="1431"/>
                  <a:pt x="152" y="1396"/>
                </a:cubicBezTo>
                <a:lnTo>
                  <a:pt x="48" y="0"/>
                </a:lnTo>
                <a:lnTo>
                  <a:pt x="0" y="960"/>
                </a:lnTo>
                <a:lnTo>
                  <a:pt x="152" y="1500"/>
                </a:lnTo>
                <a:close/>
              </a:path>
            </a:pathLst>
          </a:custGeom>
          <a:gradFill rotWithShape="1">
            <a:gsLst>
              <a:gs pos="0">
                <a:srgbClr val="6BA888"/>
              </a:gs>
              <a:gs pos="50000">
                <a:srgbClr val="A1FDCD"/>
              </a:gs>
              <a:gs pos="100000">
                <a:srgbClr val="6BA888"/>
              </a:gs>
            </a:gsLst>
            <a:lin ang="18900000" scaled="1"/>
          </a:gra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5" name="Freeform 3"/>
          <p:cNvSpPr>
            <a:spLocks/>
          </p:cNvSpPr>
          <p:nvPr/>
        </p:nvSpPr>
        <p:spPr bwMode="auto">
          <a:xfrm>
            <a:off x="628650" y="4025900"/>
            <a:ext cx="3543300" cy="2228850"/>
          </a:xfrm>
          <a:custGeom>
            <a:avLst/>
            <a:gdLst>
              <a:gd name="T0" fmla="*/ 0 w 2232"/>
              <a:gd name="T1" fmla="*/ 1404 h 1404"/>
              <a:gd name="T2" fmla="*/ 2232 w 2232"/>
              <a:gd name="T3" fmla="*/ 1068 h 1404"/>
              <a:gd name="T4" fmla="*/ 1096 w 2232"/>
              <a:gd name="T5" fmla="*/ 0 h 1404"/>
              <a:gd name="T6" fmla="*/ 0 w 2232"/>
              <a:gd name="T7" fmla="*/ 1404 h 1404"/>
              <a:gd name="T8" fmla="*/ 0 60000 65536"/>
              <a:gd name="T9" fmla="*/ 0 60000 65536"/>
              <a:gd name="T10" fmla="*/ 0 60000 65536"/>
              <a:gd name="T11" fmla="*/ 0 60000 65536"/>
              <a:gd name="T12" fmla="*/ 0 w 2232"/>
              <a:gd name="T13" fmla="*/ 0 h 1404"/>
              <a:gd name="T14" fmla="*/ 2232 w 2232"/>
              <a:gd name="T15" fmla="*/ 1404 h 14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32" h="1404">
                <a:moveTo>
                  <a:pt x="0" y="1404"/>
                </a:moveTo>
                <a:lnTo>
                  <a:pt x="2232" y="1068"/>
                </a:lnTo>
                <a:lnTo>
                  <a:pt x="1096" y="0"/>
                </a:lnTo>
                <a:lnTo>
                  <a:pt x="0" y="1404"/>
                </a:lnTo>
                <a:close/>
              </a:path>
            </a:pathLst>
          </a:custGeom>
          <a:gradFill rotWithShape="1">
            <a:gsLst>
              <a:gs pos="0">
                <a:srgbClr val="A883A3"/>
              </a:gs>
              <a:gs pos="50000">
                <a:srgbClr val="FEC6F6"/>
              </a:gs>
              <a:gs pos="100000">
                <a:srgbClr val="A883A3"/>
              </a:gs>
            </a:gsLst>
            <a:lin ang="18900000" scaled="1"/>
          </a:gra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6" name="Freeform 4"/>
          <p:cNvSpPr>
            <a:spLocks/>
          </p:cNvSpPr>
          <p:nvPr/>
        </p:nvSpPr>
        <p:spPr bwMode="auto">
          <a:xfrm>
            <a:off x="5886450" y="990600"/>
            <a:ext cx="1911350" cy="2006600"/>
          </a:xfrm>
          <a:custGeom>
            <a:avLst/>
            <a:gdLst>
              <a:gd name="T0" fmla="*/ 0 w 1204"/>
              <a:gd name="T1" fmla="*/ 1160 h 1264"/>
              <a:gd name="T2" fmla="*/ 1204 w 1204"/>
              <a:gd name="T3" fmla="*/ 1264 h 1264"/>
              <a:gd name="T4" fmla="*/ 532 w 1204"/>
              <a:gd name="T5" fmla="*/ 0 h 1264"/>
              <a:gd name="T6" fmla="*/ 0 w 1204"/>
              <a:gd name="T7" fmla="*/ 1160 h 1264"/>
              <a:gd name="T8" fmla="*/ 0 60000 65536"/>
              <a:gd name="T9" fmla="*/ 0 60000 65536"/>
              <a:gd name="T10" fmla="*/ 0 60000 65536"/>
              <a:gd name="T11" fmla="*/ 0 60000 65536"/>
              <a:gd name="T12" fmla="*/ 0 w 1204"/>
              <a:gd name="T13" fmla="*/ 0 h 1264"/>
              <a:gd name="T14" fmla="*/ 1204 w 1204"/>
              <a:gd name="T15" fmla="*/ 1264 h 1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4" h="1264">
                <a:moveTo>
                  <a:pt x="0" y="1160"/>
                </a:moveTo>
                <a:lnTo>
                  <a:pt x="1204" y="1264"/>
                </a:lnTo>
                <a:lnTo>
                  <a:pt x="532" y="0"/>
                </a:lnTo>
                <a:lnTo>
                  <a:pt x="0" y="1160"/>
                </a:lnTo>
                <a:close/>
              </a:path>
            </a:pathLst>
          </a:custGeom>
          <a:gradFill rotWithShape="1">
            <a:gsLst>
              <a:gs pos="0">
                <a:srgbClr val="9C9277"/>
              </a:gs>
              <a:gs pos="50000">
                <a:srgbClr val="EBDCB3"/>
              </a:gs>
              <a:gs pos="100000">
                <a:srgbClr val="9C9277"/>
              </a:gs>
            </a:gsLst>
            <a:lin ang="2700000" scaled="1"/>
          </a:gra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17" name="Freeform 5"/>
          <p:cNvSpPr>
            <a:spLocks/>
          </p:cNvSpPr>
          <p:nvPr/>
        </p:nvSpPr>
        <p:spPr bwMode="auto">
          <a:xfrm>
            <a:off x="1514475" y="933450"/>
            <a:ext cx="1604963" cy="2295525"/>
          </a:xfrm>
          <a:custGeom>
            <a:avLst/>
            <a:gdLst>
              <a:gd name="T0" fmla="*/ 0 w 1011"/>
              <a:gd name="T1" fmla="*/ 1446 h 1446"/>
              <a:gd name="T2" fmla="*/ 1011 w 1011"/>
              <a:gd name="T3" fmla="*/ 1008 h 1446"/>
              <a:gd name="T4" fmla="*/ 519 w 1011"/>
              <a:gd name="T5" fmla="*/ 0 h 1446"/>
              <a:gd name="T6" fmla="*/ 0 w 1011"/>
              <a:gd name="T7" fmla="*/ 1446 h 1446"/>
              <a:gd name="T8" fmla="*/ 0 60000 65536"/>
              <a:gd name="T9" fmla="*/ 0 60000 65536"/>
              <a:gd name="T10" fmla="*/ 0 60000 65536"/>
              <a:gd name="T11" fmla="*/ 0 60000 65536"/>
              <a:gd name="T12" fmla="*/ 0 w 1011"/>
              <a:gd name="T13" fmla="*/ 0 h 1446"/>
              <a:gd name="T14" fmla="*/ 1011 w 1011"/>
              <a:gd name="T15" fmla="*/ 1446 h 14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11" h="1446">
                <a:moveTo>
                  <a:pt x="0" y="1446"/>
                </a:moveTo>
                <a:lnTo>
                  <a:pt x="1011" y="1008"/>
                </a:lnTo>
                <a:lnTo>
                  <a:pt x="519" y="0"/>
                </a:lnTo>
                <a:lnTo>
                  <a:pt x="0" y="1446"/>
                </a:lnTo>
                <a:close/>
              </a:path>
            </a:pathLst>
          </a:custGeom>
          <a:gradFill rotWithShape="1">
            <a:gsLst>
              <a:gs pos="0">
                <a:srgbClr val="6A85A8"/>
              </a:gs>
              <a:gs pos="50000">
                <a:srgbClr val="A0C8FE"/>
              </a:gs>
              <a:gs pos="100000">
                <a:srgbClr val="6A85A8"/>
              </a:gs>
            </a:gsLst>
            <a:lin ang="18900000" scaled="1"/>
          </a:gradFill>
          <a:ln w="31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950" name="Group 6"/>
          <p:cNvGrpSpPr>
            <a:grpSpLocks/>
          </p:cNvGrpSpPr>
          <p:nvPr/>
        </p:nvGrpSpPr>
        <p:grpSpPr bwMode="auto">
          <a:xfrm>
            <a:off x="587375" y="919163"/>
            <a:ext cx="3592513" cy="2401887"/>
            <a:chOff x="1474" y="1395"/>
            <a:chExt cx="1958" cy="1309"/>
          </a:xfrm>
        </p:grpSpPr>
        <p:sp>
          <p:nvSpPr>
            <p:cNvPr id="82951" name="Freeform 7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5" name="Freeform 11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6" name="Freeform 12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58" name="Freeform 14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59" name="Group 15"/>
          <p:cNvGrpSpPr>
            <a:grpSpLocks/>
          </p:cNvGrpSpPr>
          <p:nvPr/>
        </p:nvGrpSpPr>
        <p:grpSpPr bwMode="auto">
          <a:xfrm>
            <a:off x="4975225" y="982663"/>
            <a:ext cx="3592513" cy="2401887"/>
            <a:chOff x="1474" y="1395"/>
            <a:chExt cx="1958" cy="1309"/>
          </a:xfrm>
        </p:grpSpPr>
        <p:sp>
          <p:nvSpPr>
            <p:cNvPr id="82960" name="Freeform 16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1" name="Freeform 17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2" name="Freeform 18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3" name="Freeform 19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4" name="Freeform 20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5" name="Freeform 21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6" name="Freeform 22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7" name="Freeform 23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68" name="Group 24"/>
          <p:cNvGrpSpPr>
            <a:grpSpLocks/>
          </p:cNvGrpSpPr>
          <p:nvPr/>
        </p:nvGrpSpPr>
        <p:grpSpPr bwMode="auto">
          <a:xfrm>
            <a:off x="619125" y="4017963"/>
            <a:ext cx="3592513" cy="2401887"/>
            <a:chOff x="1474" y="1395"/>
            <a:chExt cx="1958" cy="1309"/>
          </a:xfrm>
        </p:grpSpPr>
        <p:sp>
          <p:nvSpPr>
            <p:cNvPr id="82969" name="Freeform 25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0" name="Freeform 26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1" name="Freeform 27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2" name="Freeform 28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3" name="Freeform 29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4" name="Freeform 30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5" name="Freeform 31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6" name="Freeform 32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977" name="Group 33"/>
          <p:cNvGrpSpPr>
            <a:grpSpLocks/>
          </p:cNvGrpSpPr>
          <p:nvPr/>
        </p:nvGrpSpPr>
        <p:grpSpPr bwMode="auto">
          <a:xfrm>
            <a:off x="4918075" y="3992563"/>
            <a:ext cx="3592513" cy="2401887"/>
            <a:chOff x="1474" y="1395"/>
            <a:chExt cx="1958" cy="1309"/>
          </a:xfrm>
        </p:grpSpPr>
        <p:sp>
          <p:nvSpPr>
            <p:cNvPr id="82978" name="Freeform 34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9" name="Freeform 35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0" name="Freeform 36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Freeform 37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2" name="Freeform 38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3" name="Freeform 39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4" name="Freeform 40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5" name="Freeform 41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86" name="Text Box 4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Pyramids</a:t>
            </a:r>
          </a:p>
        </p:txBody>
      </p:sp>
      <p:sp>
        <p:nvSpPr>
          <p:cNvPr id="82987" name="Text Box 43"/>
          <p:cNvSpPr txBox="1">
            <a:spLocks noChangeArrowheads="1"/>
          </p:cNvSpPr>
          <p:nvPr/>
        </p:nvSpPr>
        <p:spPr bwMode="auto">
          <a:xfrm>
            <a:off x="1744663" y="3486150"/>
            <a:ext cx="6743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 square based pyramid has 4 planes of symmetry.</a:t>
            </a:r>
          </a:p>
        </p:txBody>
      </p:sp>
      <p:sp>
        <p:nvSpPr>
          <p:cNvPr id="82988" name="Rectangle 4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989" name="Rectangle 4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990" name="Rectangle 4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2991" name="Rectangle 4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nimBg="1"/>
      <p:bldP spid="389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3848100" cy="1162050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Worksheet 7</a:t>
            </a:r>
          </a:p>
        </p:txBody>
      </p:sp>
      <p:grpSp>
        <p:nvGrpSpPr>
          <p:cNvPr id="89091" name="Group 8"/>
          <p:cNvGrpSpPr>
            <a:grpSpLocks/>
          </p:cNvGrpSpPr>
          <p:nvPr/>
        </p:nvGrpSpPr>
        <p:grpSpPr bwMode="auto">
          <a:xfrm>
            <a:off x="625475" y="1109663"/>
            <a:ext cx="3592513" cy="2401887"/>
            <a:chOff x="1474" y="1395"/>
            <a:chExt cx="1958" cy="1309"/>
          </a:xfrm>
        </p:grpSpPr>
        <p:sp>
          <p:nvSpPr>
            <p:cNvPr id="89092" name="Freeform 9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3" name="Freeform 10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4" name="Freeform 11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5" name="Freeform 12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6" name="Freeform 13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7" name="Freeform 14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8" name="Freeform 15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099" name="Freeform 16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100" name="Group 17"/>
          <p:cNvGrpSpPr>
            <a:grpSpLocks/>
          </p:cNvGrpSpPr>
          <p:nvPr/>
        </p:nvGrpSpPr>
        <p:grpSpPr bwMode="auto">
          <a:xfrm>
            <a:off x="5013325" y="1173163"/>
            <a:ext cx="3592513" cy="2401887"/>
            <a:chOff x="1474" y="1395"/>
            <a:chExt cx="1958" cy="1309"/>
          </a:xfrm>
        </p:grpSpPr>
        <p:sp>
          <p:nvSpPr>
            <p:cNvPr id="89101" name="Freeform 18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2" name="Freeform 19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3" name="Freeform 20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4" name="Freeform 21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5" name="Freeform 22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6" name="Freeform 23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7" name="Freeform 24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08" name="Freeform 25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109" name="Group 26"/>
          <p:cNvGrpSpPr>
            <a:grpSpLocks/>
          </p:cNvGrpSpPr>
          <p:nvPr/>
        </p:nvGrpSpPr>
        <p:grpSpPr bwMode="auto">
          <a:xfrm>
            <a:off x="619125" y="4017963"/>
            <a:ext cx="3592513" cy="2401887"/>
            <a:chOff x="1474" y="1395"/>
            <a:chExt cx="1958" cy="1309"/>
          </a:xfrm>
        </p:grpSpPr>
        <p:sp>
          <p:nvSpPr>
            <p:cNvPr id="89110" name="Freeform 27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1" name="Freeform 28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2" name="Freeform 29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Freeform 30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4" name="Freeform 31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5" name="Freeform 32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6" name="Freeform 33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7" name="Freeform 34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9118" name="Group 35"/>
          <p:cNvGrpSpPr>
            <a:grpSpLocks/>
          </p:cNvGrpSpPr>
          <p:nvPr/>
        </p:nvGrpSpPr>
        <p:grpSpPr bwMode="auto">
          <a:xfrm>
            <a:off x="4918075" y="3992563"/>
            <a:ext cx="3592513" cy="2401887"/>
            <a:chOff x="1474" y="1395"/>
            <a:chExt cx="1958" cy="1309"/>
          </a:xfrm>
        </p:grpSpPr>
        <p:sp>
          <p:nvSpPr>
            <p:cNvPr id="89119" name="Freeform 36"/>
            <p:cNvSpPr>
              <a:spLocks/>
            </p:cNvSpPr>
            <p:nvPr/>
          </p:nvSpPr>
          <p:spPr bwMode="auto">
            <a:xfrm>
              <a:off x="1474" y="2614"/>
              <a:ext cx="1045" cy="85"/>
            </a:xfrm>
            <a:custGeom>
              <a:avLst/>
              <a:gdLst>
                <a:gd name="T0" fmla="*/ 0 w 1045"/>
                <a:gd name="T1" fmla="*/ 0 h 85"/>
                <a:gd name="T2" fmla="*/ 1045 w 1045"/>
                <a:gd name="T3" fmla="*/ 85 h 85"/>
                <a:gd name="T4" fmla="*/ 0 60000 65536"/>
                <a:gd name="T5" fmla="*/ 0 60000 65536"/>
                <a:gd name="T6" fmla="*/ 0 w 1045"/>
                <a:gd name="T7" fmla="*/ 0 h 85"/>
                <a:gd name="T8" fmla="*/ 1045 w 1045"/>
                <a:gd name="T9" fmla="*/ 85 h 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5" h="85">
                  <a:moveTo>
                    <a:pt x="0" y="0"/>
                  </a:moveTo>
                  <a:lnTo>
                    <a:pt x="1045" y="8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0" name="Freeform 37"/>
            <p:cNvSpPr>
              <a:spLocks/>
            </p:cNvSpPr>
            <p:nvPr/>
          </p:nvSpPr>
          <p:spPr bwMode="auto">
            <a:xfrm>
              <a:off x="2517" y="2327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1" name="Freeform 38"/>
            <p:cNvSpPr>
              <a:spLocks/>
            </p:cNvSpPr>
            <p:nvPr/>
          </p:nvSpPr>
          <p:spPr bwMode="auto">
            <a:xfrm>
              <a:off x="1483" y="2233"/>
              <a:ext cx="905" cy="377"/>
            </a:xfrm>
            <a:custGeom>
              <a:avLst/>
              <a:gdLst>
                <a:gd name="T0" fmla="*/ 0 w 905"/>
                <a:gd name="T1" fmla="*/ 377 h 377"/>
                <a:gd name="T2" fmla="*/ 905 w 905"/>
                <a:gd name="T3" fmla="*/ 0 h 377"/>
                <a:gd name="T4" fmla="*/ 0 60000 65536"/>
                <a:gd name="T5" fmla="*/ 0 60000 65536"/>
                <a:gd name="T6" fmla="*/ 0 w 905"/>
                <a:gd name="T7" fmla="*/ 0 h 377"/>
                <a:gd name="T8" fmla="*/ 905 w 905"/>
                <a:gd name="T9" fmla="*/ 377 h 37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05" h="377">
                  <a:moveTo>
                    <a:pt x="0" y="377"/>
                  </a:moveTo>
                  <a:lnTo>
                    <a:pt x="90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2" name="Freeform 39"/>
            <p:cNvSpPr>
              <a:spLocks/>
            </p:cNvSpPr>
            <p:nvPr/>
          </p:nvSpPr>
          <p:spPr bwMode="auto">
            <a:xfrm>
              <a:off x="2385" y="2238"/>
              <a:ext cx="1047" cy="89"/>
            </a:xfrm>
            <a:custGeom>
              <a:avLst/>
              <a:gdLst>
                <a:gd name="T0" fmla="*/ 0 w 1047"/>
                <a:gd name="T1" fmla="*/ 0 h 89"/>
                <a:gd name="T2" fmla="*/ 1047 w 1047"/>
                <a:gd name="T3" fmla="*/ 89 h 89"/>
                <a:gd name="T4" fmla="*/ 0 60000 65536"/>
                <a:gd name="T5" fmla="*/ 0 60000 65536"/>
                <a:gd name="T6" fmla="*/ 0 w 1047"/>
                <a:gd name="T7" fmla="*/ 0 h 89"/>
                <a:gd name="T8" fmla="*/ 1047 w 1047"/>
                <a:gd name="T9" fmla="*/ 89 h 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47" h="89">
                  <a:moveTo>
                    <a:pt x="0" y="0"/>
                  </a:moveTo>
                  <a:lnTo>
                    <a:pt x="1047" y="89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3" name="Freeform 40"/>
            <p:cNvSpPr>
              <a:spLocks/>
            </p:cNvSpPr>
            <p:nvPr/>
          </p:nvSpPr>
          <p:spPr bwMode="auto">
            <a:xfrm>
              <a:off x="2427" y="1401"/>
              <a:ext cx="91" cy="1303"/>
            </a:xfrm>
            <a:custGeom>
              <a:avLst/>
              <a:gdLst>
                <a:gd name="T0" fmla="*/ 91 w 91"/>
                <a:gd name="T1" fmla="*/ 1303 h 1303"/>
                <a:gd name="T2" fmla="*/ 0 w 91"/>
                <a:gd name="T3" fmla="*/ 0 h 1303"/>
                <a:gd name="T4" fmla="*/ 0 60000 65536"/>
                <a:gd name="T5" fmla="*/ 0 60000 65536"/>
                <a:gd name="T6" fmla="*/ 0 w 91"/>
                <a:gd name="T7" fmla="*/ 0 h 1303"/>
                <a:gd name="T8" fmla="*/ 91 w 91"/>
                <a:gd name="T9" fmla="*/ 1303 h 13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1" h="1303">
                  <a:moveTo>
                    <a:pt x="91" y="130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4" name="Freeform 41"/>
            <p:cNvSpPr>
              <a:spLocks/>
            </p:cNvSpPr>
            <p:nvPr/>
          </p:nvSpPr>
          <p:spPr bwMode="auto">
            <a:xfrm>
              <a:off x="2385" y="1401"/>
              <a:ext cx="45" cy="837"/>
            </a:xfrm>
            <a:custGeom>
              <a:avLst/>
              <a:gdLst>
                <a:gd name="T0" fmla="*/ 0 w 45"/>
                <a:gd name="T1" fmla="*/ 837 h 837"/>
                <a:gd name="T2" fmla="*/ 45 w 45"/>
                <a:gd name="T3" fmla="*/ 0 h 837"/>
                <a:gd name="T4" fmla="*/ 0 60000 65536"/>
                <a:gd name="T5" fmla="*/ 0 60000 65536"/>
                <a:gd name="T6" fmla="*/ 0 w 45"/>
                <a:gd name="T7" fmla="*/ 0 h 837"/>
                <a:gd name="T8" fmla="*/ 45 w 45"/>
                <a:gd name="T9" fmla="*/ 837 h 8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" h="837">
                  <a:moveTo>
                    <a:pt x="0" y="837"/>
                  </a:moveTo>
                  <a:lnTo>
                    <a:pt x="45" y="0"/>
                  </a:ln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5" name="Freeform 42"/>
            <p:cNvSpPr>
              <a:spLocks/>
            </p:cNvSpPr>
            <p:nvPr/>
          </p:nvSpPr>
          <p:spPr bwMode="auto">
            <a:xfrm>
              <a:off x="1474" y="1395"/>
              <a:ext cx="956" cy="1220"/>
            </a:xfrm>
            <a:custGeom>
              <a:avLst/>
              <a:gdLst>
                <a:gd name="T0" fmla="*/ 0 w 956"/>
                <a:gd name="T1" fmla="*/ 1220 h 1220"/>
                <a:gd name="T2" fmla="*/ 956 w 956"/>
                <a:gd name="T3" fmla="*/ 0 h 1220"/>
                <a:gd name="T4" fmla="*/ 0 60000 65536"/>
                <a:gd name="T5" fmla="*/ 0 60000 65536"/>
                <a:gd name="T6" fmla="*/ 0 w 956"/>
                <a:gd name="T7" fmla="*/ 0 h 1220"/>
                <a:gd name="T8" fmla="*/ 956 w 956"/>
                <a:gd name="T9" fmla="*/ 1220 h 12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1220">
                  <a:moveTo>
                    <a:pt x="0" y="1220"/>
                  </a:moveTo>
                  <a:lnTo>
                    <a:pt x="95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26" name="Freeform 43"/>
            <p:cNvSpPr>
              <a:spLocks/>
            </p:cNvSpPr>
            <p:nvPr/>
          </p:nvSpPr>
          <p:spPr bwMode="auto">
            <a:xfrm>
              <a:off x="2427" y="1395"/>
              <a:ext cx="987" cy="930"/>
            </a:xfrm>
            <a:custGeom>
              <a:avLst/>
              <a:gdLst>
                <a:gd name="T0" fmla="*/ 987 w 987"/>
                <a:gd name="T1" fmla="*/ 930 h 930"/>
                <a:gd name="T2" fmla="*/ 0 w 987"/>
                <a:gd name="T3" fmla="*/ 0 h 930"/>
                <a:gd name="T4" fmla="*/ 0 60000 65536"/>
                <a:gd name="T5" fmla="*/ 0 60000 65536"/>
                <a:gd name="T6" fmla="*/ 0 w 987"/>
                <a:gd name="T7" fmla="*/ 0 h 930"/>
                <a:gd name="T8" fmla="*/ 987 w 987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87" h="930">
                  <a:moveTo>
                    <a:pt x="987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9127" name="Text Box 44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Pyramids</a:t>
            </a:r>
          </a:p>
        </p:txBody>
      </p:sp>
      <p:sp>
        <p:nvSpPr>
          <p:cNvPr id="89128" name="Rectangle 46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9129" name="Rectangle 47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9130" name="Rectangle 48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9131" name="Rectangle 49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08275"/>
            <a:ext cx="5170488" cy="3829050"/>
          </a:xfrm>
          <a:prstGeom prst="rect">
            <a:avLst/>
          </a:prstGeom>
          <a:solidFill>
            <a:srgbClr val="CCECFF"/>
          </a:solidFill>
        </p:spPr>
      </p:pic>
      <p:sp>
        <p:nvSpPr>
          <p:cNvPr id="3092" name="WordArt 20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408738" cy="23034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 Triangular </a:t>
            </a:r>
          </a:p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Based Prism</a:t>
            </a:r>
          </a:p>
        </p:txBody>
      </p:sp>
      <p:sp>
        <p:nvSpPr>
          <p:cNvPr id="3094" name="WordArt 22"/>
          <p:cNvSpPr>
            <a:spLocks noChangeArrowheads="1" noChangeShapeType="1" noTextEdit="1"/>
          </p:cNvSpPr>
          <p:nvPr/>
        </p:nvSpPr>
        <p:spPr bwMode="auto">
          <a:xfrm>
            <a:off x="5867400" y="5445125"/>
            <a:ext cx="2505075" cy="10175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Isosceles</a:t>
            </a:r>
          </a:p>
        </p:txBody>
      </p:sp>
      <p:sp>
        <p:nvSpPr>
          <p:cNvPr id="3095" name="Rectangle 89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096" name="Rectangle 87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097" name="Rectangle 88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3098" name="Rectangle 90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29" name="Group 17"/>
          <p:cNvGrpSpPr>
            <a:grpSpLocks/>
          </p:cNvGrpSpPr>
          <p:nvPr/>
        </p:nvGrpSpPr>
        <p:grpSpPr bwMode="auto">
          <a:xfrm>
            <a:off x="1908175" y="1700213"/>
            <a:ext cx="4924425" cy="3832225"/>
            <a:chOff x="1687" y="844"/>
            <a:chExt cx="2469" cy="1922"/>
          </a:xfrm>
        </p:grpSpPr>
        <p:sp>
          <p:nvSpPr>
            <p:cNvPr id="10325" name="Freeform 85"/>
            <p:cNvSpPr>
              <a:spLocks/>
            </p:cNvSpPr>
            <p:nvPr/>
          </p:nvSpPr>
          <p:spPr bwMode="auto">
            <a:xfrm>
              <a:off x="2184" y="852"/>
              <a:ext cx="1470" cy="1914"/>
            </a:xfrm>
            <a:custGeom>
              <a:avLst/>
              <a:gdLst>
                <a:gd name="T0" fmla="*/ 0 w 1470"/>
                <a:gd name="T1" fmla="*/ 628 h 1914"/>
                <a:gd name="T2" fmla="*/ 0 w 1470"/>
                <a:gd name="T3" fmla="*/ 1914 h 1914"/>
                <a:gd name="T4" fmla="*/ 1458 w 1470"/>
                <a:gd name="T5" fmla="*/ 1272 h 1914"/>
                <a:gd name="T6" fmla="*/ 1470 w 1470"/>
                <a:gd name="T7" fmla="*/ 0 h 1914"/>
                <a:gd name="T8" fmla="*/ 0 w 1470"/>
                <a:gd name="T9" fmla="*/ 628 h 19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0"/>
                <a:gd name="T16" fmla="*/ 0 h 1914"/>
                <a:gd name="T17" fmla="*/ 1470 w 1470"/>
                <a:gd name="T18" fmla="*/ 1914 h 19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0" h="1914">
                  <a:moveTo>
                    <a:pt x="0" y="628"/>
                  </a:moveTo>
                  <a:lnTo>
                    <a:pt x="0" y="1914"/>
                  </a:lnTo>
                  <a:lnTo>
                    <a:pt x="1458" y="1272"/>
                  </a:lnTo>
                  <a:lnTo>
                    <a:pt x="1470" y="0"/>
                  </a:lnTo>
                  <a:lnTo>
                    <a:pt x="0" y="628"/>
                  </a:lnTo>
                  <a:close/>
                </a:path>
              </a:pathLst>
            </a:custGeom>
            <a:gradFill rotWithShape="1">
              <a:gsLst>
                <a:gs pos="0">
                  <a:srgbClr val="8B8887"/>
                </a:gs>
                <a:gs pos="50000">
                  <a:srgbClr val="D2CDCC"/>
                </a:gs>
                <a:gs pos="100000">
                  <a:srgbClr val="8B8887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515" name="Group 77"/>
            <p:cNvGrpSpPr>
              <a:grpSpLocks/>
            </p:cNvGrpSpPr>
            <p:nvPr/>
          </p:nvGrpSpPr>
          <p:grpSpPr bwMode="auto">
            <a:xfrm>
              <a:off x="1687" y="844"/>
              <a:ext cx="2469" cy="1918"/>
              <a:chOff x="463" y="1384"/>
              <a:chExt cx="3621" cy="1880"/>
            </a:xfrm>
          </p:grpSpPr>
          <p:sp>
            <p:nvSpPr>
              <p:cNvPr id="64516" name="AutoShape 78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4517" name="AutoShape 79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4518" name="Freeform 80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19" name="Freeform 81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0" name="Line 82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1" name="Line 83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4522" name="Text Box 84"/>
          <p:cNvSpPr txBox="1">
            <a:spLocks noChangeArrowheads="1"/>
          </p:cNvSpPr>
          <p:nvPr/>
        </p:nvSpPr>
        <p:spPr bwMode="auto">
          <a:xfrm>
            <a:off x="2268538" y="692150"/>
            <a:ext cx="498316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64524" name="Rectangle 87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4525" name="Rectangle 88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4526" name="Rectangle 89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4527" name="Rectangle 90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Freeform 22"/>
          <p:cNvSpPr>
            <a:spLocks/>
          </p:cNvSpPr>
          <p:nvPr/>
        </p:nvSpPr>
        <p:spPr bwMode="auto">
          <a:xfrm>
            <a:off x="3889375" y="1828800"/>
            <a:ext cx="1568450" cy="2038350"/>
          </a:xfrm>
          <a:custGeom>
            <a:avLst/>
            <a:gdLst>
              <a:gd name="T0" fmla="*/ 0 w 988"/>
              <a:gd name="T1" fmla="*/ 1282 h 1284"/>
              <a:gd name="T2" fmla="*/ 988 w 988"/>
              <a:gd name="T3" fmla="*/ 1284 h 1284"/>
              <a:gd name="T4" fmla="*/ 508 w 988"/>
              <a:gd name="T5" fmla="*/ 0 h 1284"/>
              <a:gd name="T6" fmla="*/ 0 w 988"/>
              <a:gd name="T7" fmla="*/ 1282 h 1284"/>
              <a:gd name="T8" fmla="*/ 0 60000 65536"/>
              <a:gd name="T9" fmla="*/ 0 60000 65536"/>
              <a:gd name="T10" fmla="*/ 0 60000 65536"/>
              <a:gd name="T11" fmla="*/ 0 60000 65536"/>
              <a:gd name="T12" fmla="*/ 0 w 988"/>
              <a:gd name="T13" fmla="*/ 0 h 1284"/>
              <a:gd name="T14" fmla="*/ 988 w 988"/>
              <a:gd name="T15" fmla="*/ 1284 h 12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88" h="1284">
                <a:moveTo>
                  <a:pt x="0" y="1282"/>
                </a:moveTo>
                <a:lnTo>
                  <a:pt x="988" y="1284"/>
                </a:lnTo>
                <a:lnTo>
                  <a:pt x="508" y="0"/>
                </a:lnTo>
                <a:lnTo>
                  <a:pt x="0" y="1282"/>
                </a:lnTo>
                <a:close/>
              </a:path>
            </a:pathLst>
          </a:custGeom>
          <a:gradFill rotWithShape="1">
            <a:gsLst>
              <a:gs pos="0">
                <a:srgbClr val="9A90C2"/>
              </a:gs>
              <a:gs pos="50000">
                <a:srgbClr val="CBBDFF"/>
              </a:gs>
              <a:gs pos="100000">
                <a:srgbClr val="9A90C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731" name="Group 5"/>
          <p:cNvGrpSpPr>
            <a:grpSpLocks/>
          </p:cNvGrpSpPr>
          <p:nvPr/>
        </p:nvGrpSpPr>
        <p:grpSpPr bwMode="auto">
          <a:xfrm>
            <a:off x="2678113" y="1339850"/>
            <a:ext cx="3919537" cy="3044825"/>
            <a:chOff x="463" y="1384"/>
            <a:chExt cx="3621" cy="1880"/>
          </a:xfrm>
        </p:grpSpPr>
        <p:sp>
          <p:nvSpPr>
            <p:cNvPr id="73732" name="AutoShape 6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3733" name="AutoShape 7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73734" name="Freeform 8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9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Line 10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Line 11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38" name="Text Box 12"/>
          <p:cNvSpPr txBox="1">
            <a:spLocks noChangeArrowheads="1"/>
          </p:cNvSpPr>
          <p:nvPr/>
        </p:nvSpPr>
        <p:spPr bwMode="auto">
          <a:xfrm>
            <a:off x="21526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73739" name="Text Box 13"/>
          <p:cNvSpPr txBox="1">
            <a:spLocks noChangeArrowheads="1"/>
          </p:cNvSpPr>
          <p:nvPr/>
        </p:nvSpPr>
        <p:spPr bwMode="auto">
          <a:xfrm>
            <a:off x="1047750" y="4762500"/>
            <a:ext cx="7124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An isosceles triangular based prism has 2 planes of symmetry.</a:t>
            </a:r>
          </a:p>
        </p:txBody>
      </p:sp>
      <p:sp>
        <p:nvSpPr>
          <p:cNvPr id="73740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3741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3742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73743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18"/>
          <p:cNvGrpSpPr>
            <a:grpSpLocks/>
          </p:cNvGrpSpPr>
          <p:nvPr/>
        </p:nvGrpSpPr>
        <p:grpSpPr bwMode="auto">
          <a:xfrm>
            <a:off x="1047750" y="1350963"/>
            <a:ext cx="3360738" cy="2616200"/>
            <a:chOff x="1687" y="844"/>
            <a:chExt cx="2469" cy="1922"/>
          </a:xfrm>
        </p:grpSpPr>
        <p:sp>
          <p:nvSpPr>
            <p:cNvPr id="66563" name="Freeform 4"/>
            <p:cNvSpPr>
              <a:spLocks/>
            </p:cNvSpPr>
            <p:nvPr/>
          </p:nvSpPr>
          <p:spPr bwMode="auto">
            <a:xfrm>
              <a:off x="2184" y="852"/>
              <a:ext cx="1470" cy="1914"/>
            </a:xfrm>
            <a:custGeom>
              <a:avLst/>
              <a:gdLst>
                <a:gd name="T0" fmla="*/ 0 w 1470"/>
                <a:gd name="T1" fmla="*/ 628 h 1914"/>
                <a:gd name="T2" fmla="*/ 0 w 1470"/>
                <a:gd name="T3" fmla="*/ 1914 h 1914"/>
                <a:gd name="T4" fmla="*/ 1458 w 1470"/>
                <a:gd name="T5" fmla="*/ 1272 h 1914"/>
                <a:gd name="T6" fmla="*/ 1470 w 1470"/>
                <a:gd name="T7" fmla="*/ 0 h 1914"/>
                <a:gd name="T8" fmla="*/ 0 w 1470"/>
                <a:gd name="T9" fmla="*/ 628 h 19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70"/>
                <a:gd name="T16" fmla="*/ 0 h 1914"/>
                <a:gd name="T17" fmla="*/ 1470 w 1470"/>
                <a:gd name="T18" fmla="*/ 1914 h 19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70" h="1914">
                  <a:moveTo>
                    <a:pt x="0" y="628"/>
                  </a:moveTo>
                  <a:lnTo>
                    <a:pt x="0" y="1914"/>
                  </a:lnTo>
                  <a:lnTo>
                    <a:pt x="1458" y="1272"/>
                  </a:lnTo>
                  <a:lnTo>
                    <a:pt x="1470" y="0"/>
                  </a:lnTo>
                  <a:lnTo>
                    <a:pt x="0" y="628"/>
                  </a:lnTo>
                  <a:close/>
                </a:path>
              </a:pathLst>
            </a:custGeom>
            <a:gradFill rotWithShape="1">
              <a:gsLst>
                <a:gs pos="0">
                  <a:srgbClr val="8B8887"/>
                </a:gs>
                <a:gs pos="50000">
                  <a:srgbClr val="D2CDCC"/>
                </a:gs>
                <a:gs pos="100000">
                  <a:srgbClr val="8B8887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64" name="Group 5"/>
            <p:cNvGrpSpPr>
              <a:grpSpLocks/>
            </p:cNvGrpSpPr>
            <p:nvPr/>
          </p:nvGrpSpPr>
          <p:grpSpPr bwMode="auto">
            <a:xfrm>
              <a:off x="1687" y="844"/>
              <a:ext cx="2469" cy="1918"/>
              <a:chOff x="463" y="1384"/>
              <a:chExt cx="3621" cy="1880"/>
            </a:xfrm>
          </p:grpSpPr>
          <p:sp>
            <p:nvSpPr>
              <p:cNvPr id="66565" name="AutoShape 6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566" name="AutoShape 7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567" name="Freeform 8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8" name="Freeform 9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9" name="Line 10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0" name="Line 11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571" name="Text Box 12"/>
          <p:cNvSpPr txBox="1">
            <a:spLocks noChangeArrowheads="1"/>
          </p:cNvSpPr>
          <p:nvPr/>
        </p:nvSpPr>
        <p:spPr bwMode="auto">
          <a:xfrm>
            <a:off x="21526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66572" name="Text Box 13"/>
          <p:cNvSpPr txBox="1">
            <a:spLocks noChangeArrowheads="1"/>
          </p:cNvSpPr>
          <p:nvPr/>
        </p:nvSpPr>
        <p:spPr bwMode="auto">
          <a:xfrm>
            <a:off x="1047750" y="4762500"/>
            <a:ext cx="7124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/>
              <a:t>An </a:t>
            </a:r>
            <a:r>
              <a:rPr lang="en-GB" sz="3200">
                <a:solidFill>
                  <a:srgbClr val="0000FF"/>
                </a:solidFill>
              </a:rPr>
              <a:t>isosceles </a:t>
            </a:r>
            <a:r>
              <a:rPr lang="en-GB" sz="3200"/>
              <a:t>triangular based prism has </a:t>
            </a:r>
            <a:r>
              <a:rPr lang="en-GB" sz="3200">
                <a:solidFill>
                  <a:srgbClr val="0000FF"/>
                </a:solidFill>
              </a:rPr>
              <a:t>2</a:t>
            </a:r>
            <a:r>
              <a:rPr lang="en-GB" sz="3200"/>
              <a:t> planes of symmetry.</a:t>
            </a:r>
          </a:p>
        </p:txBody>
      </p:sp>
      <p:sp>
        <p:nvSpPr>
          <p:cNvPr id="66573" name="Rectangle 1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6574" name="Rectangle 1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6575" name="Rectangle 1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6576" name="Rectangle 1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66577" name="Group 36"/>
          <p:cNvGrpSpPr>
            <a:grpSpLocks/>
          </p:cNvGrpSpPr>
          <p:nvPr/>
        </p:nvGrpSpPr>
        <p:grpSpPr bwMode="auto">
          <a:xfrm>
            <a:off x="4621213" y="1303338"/>
            <a:ext cx="3640137" cy="2827337"/>
            <a:chOff x="1687" y="844"/>
            <a:chExt cx="2469" cy="1918"/>
          </a:xfrm>
        </p:grpSpPr>
        <p:sp>
          <p:nvSpPr>
            <p:cNvPr id="66578" name="Freeform 28"/>
            <p:cNvSpPr>
              <a:spLocks/>
            </p:cNvSpPr>
            <p:nvPr/>
          </p:nvSpPr>
          <p:spPr bwMode="auto">
            <a:xfrm>
              <a:off x="2450" y="1152"/>
              <a:ext cx="988" cy="1284"/>
            </a:xfrm>
            <a:custGeom>
              <a:avLst/>
              <a:gdLst>
                <a:gd name="T0" fmla="*/ 0 w 988"/>
                <a:gd name="T1" fmla="*/ 1282 h 1284"/>
                <a:gd name="T2" fmla="*/ 988 w 988"/>
                <a:gd name="T3" fmla="*/ 1284 h 1284"/>
                <a:gd name="T4" fmla="*/ 508 w 988"/>
                <a:gd name="T5" fmla="*/ 0 h 1284"/>
                <a:gd name="T6" fmla="*/ 0 w 988"/>
                <a:gd name="T7" fmla="*/ 1282 h 12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8"/>
                <a:gd name="T13" fmla="*/ 0 h 1284"/>
                <a:gd name="T14" fmla="*/ 988 w 988"/>
                <a:gd name="T15" fmla="*/ 1284 h 12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8" h="1284">
                  <a:moveTo>
                    <a:pt x="0" y="1282"/>
                  </a:moveTo>
                  <a:lnTo>
                    <a:pt x="988" y="1284"/>
                  </a:lnTo>
                  <a:lnTo>
                    <a:pt x="508" y="0"/>
                  </a:lnTo>
                  <a:lnTo>
                    <a:pt x="0" y="1282"/>
                  </a:lnTo>
                  <a:close/>
                </a:path>
              </a:pathLst>
            </a:custGeom>
            <a:gradFill rotWithShape="1">
              <a:gsLst>
                <a:gs pos="0">
                  <a:srgbClr val="9A90C2"/>
                </a:gs>
                <a:gs pos="50000">
                  <a:srgbClr val="CBBDFF"/>
                </a:gs>
                <a:gs pos="100000">
                  <a:srgbClr val="9A90C2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6579" name="Group 29"/>
            <p:cNvGrpSpPr>
              <a:grpSpLocks/>
            </p:cNvGrpSpPr>
            <p:nvPr/>
          </p:nvGrpSpPr>
          <p:grpSpPr bwMode="auto">
            <a:xfrm>
              <a:off x="1687" y="844"/>
              <a:ext cx="2469" cy="1918"/>
              <a:chOff x="463" y="1384"/>
              <a:chExt cx="3621" cy="1880"/>
            </a:xfrm>
          </p:grpSpPr>
          <p:sp>
            <p:nvSpPr>
              <p:cNvPr id="66580" name="AutoShape 30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581" name="AutoShape 31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6582" name="Freeform 32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3" name="Freeform 33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4" name="Line 34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5" name="Line 35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20" name="Group 6"/>
          <p:cNvGrpSpPr>
            <a:grpSpLocks/>
          </p:cNvGrpSpPr>
          <p:nvPr/>
        </p:nvGrpSpPr>
        <p:grpSpPr bwMode="auto">
          <a:xfrm>
            <a:off x="971550" y="2133600"/>
            <a:ext cx="3360738" cy="2611438"/>
            <a:chOff x="463" y="1384"/>
            <a:chExt cx="3621" cy="1880"/>
          </a:xfrm>
        </p:grpSpPr>
        <p:sp>
          <p:nvSpPr>
            <p:cNvPr id="86021" name="AutoShape 7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6022" name="AutoShape 8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6023" name="Freeform 9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4" name="Freeform 10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5" name="Line 11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26" name="Line 12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027" name="Text Box 13"/>
          <p:cNvSpPr txBox="1">
            <a:spLocks noChangeArrowheads="1"/>
          </p:cNvSpPr>
          <p:nvPr/>
        </p:nvSpPr>
        <p:spPr bwMode="auto">
          <a:xfrm>
            <a:off x="21526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86029" name="Rectangle 15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6030" name="Rectangle 16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6031" name="Rectangle 17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86032" name="Rectangle 18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grpSp>
        <p:nvGrpSpPr>
          <p:cNvPr id="86033" name="Group 21"/>
          <p:cNvGrpSpPr>
            <a:grpSpLocks/>
          </p:cNvGrpSpPr>
          <p:nvPr/>
        </p:nvGrpSpPr>
        <p:grpSpPr bwMode="auto">
          <a:xfrm>
            <a:off x="4643438" y="2276475"/>
            <a:ext cx="3640137" cy="2827338"/>
            <a:chOff x="463" y="1384"/>
            <a:chExt cx="3621" cy="1880"/>
          </a:xfrm>
        </p:grpSpPr>
        <p:sp>
          <p:nvSpPr>
            <p:cNvPr id="86034" name="AutoShape 22"/>
            <p:cNvSpPr>
              <a:spLocks noChangeArrowheads="1"/>
            </p:cNvSpPr>
            <p:nvPr/>
          </p:nvSpPr>
          <p:spPr bwMode="auto">
            <a:xfrm>
              <a:off x="463" y="200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6035" name="AutoShape 23"/>
            <p:cNvSpPr>
              <a:spLocks noChangeArrowheads="1"/>
            </p:cNvSpPr>
            <p:nvPr/>
          </p:nvSpPr>
          <p:spPr bwMode="auto">
            <a:xfrm>
              <a:off x="2627" y="1384"/>
              <a:ext cx="1457" cy="126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/>
            </a:p>
          </p:txBody>
        </p:sp>
        <p:sp>
          <p:nvSpPr>
            <p:cNvPr id="86036" name="Freeform 24"/>
            <p:cNvSpPr>
              <a:spLocks/>
            </p:cNvSpPr>
            <p:nvPr/>
          </p:nvSpPr>
          <p:spPr bwMode="auto">
            <a:xfrm>
              <a:off x="1926" y="2646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7" name="Freeform 25"/>
            <p:cNvSpPr>
              <a:spLocks/>
            </p:cNvSpPr>
            <p:nvPr/>
          </p:nvSpPr>
          <p:spPr bwMode="auto">
            <a:xfrm>
              <a:off x="1200" y="1389"/>
              <a:ext cx="2154" cy="615"/>
            </a:xfrm>
            <a:custGeom>
              <a:avLst/>
              <a:gdLst>
                <a:gd name="T0" fmla="*/ 0 w 2154"/>
                <a:gd name="T1" fmla="*/ 615 h 615"/>
                <a:gd name="T2" fmla="*/ 2154 w 2154"/>
                <a:gd name="T3" fmla="*/ 0 h 615"/>
                <a:gd name="T4" fmla="*/ 0 60000 65536"/>
                <a:gd name="T5" fmla="*/ 0 60000 65536"/>
                <a:gd name="T6" fmla="*/ 0 w 2154"/>
                <a:gd name="T7" fmla="*/ 0 h 615"/>
                <a:gd name="T8" fmla="*/ 2154 w 2154"/>
                <a:gd name="T9" fmla="*/ 615 h 6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54" h="615">
                  <a:moveTo>
                    <a:pt x="0" y="615"/>
                  </a:moveTo>
                  <a:lnTo>
                    <a:pt x="215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8" name="Line 26"/>
            <p:cNvSpPr>
              <a:spLocks noChangeShapeType="1"/>
            </p:cNvSpPr>
            <p:nvPr/>
          </p:nvSpPr>
          <p:spPr bwMode="auto">
            <a:xfrm flipH="1">
              <a:off x="480" y="2640"/>
              <a:ext cx="2160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39" name="Line 27"/>
            <p:cNvSpPr>
              <a:spLocks noChangeShapeType="1"/>
            </p:cNvSpPr>
            <p:nvPr/>
          </p:nvSpPr>
          <p:spPr bwMode="auto">
            <a:xfrm>
              <a:off x="3354" y="1384"/>
              <a:ext cx="726" cy="1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1403350" y="404813"/>
            <a:ext cx="6408738" cy="23034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 Triangular </a:t>
            </a:r>
          </a:p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Based Prism</a:t>
            </a:r>
          </a:p>
        </p:txBody>
      </p:sp>
      <p:pic>
        <p:nvPicPr>
          <p:cNvPr id="6759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24175"/>
            <a:ext cx="51339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7597" name="WordArt 13"/>
          <p:cNvSpPr>
            <a:spLocks noChangeArrowheads="1" noChangeShapeType="1" noTextEdit="1"/>
          </p:cNvSpPr>
          <p:nvPr/>
        </p:nvSpPr>
        <p:spPr bwMode="auto">
          <a:xfrm>
            <a:off x="5867400" y="5445125"/>
            <a:ext cx="2505075" cy="10175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9933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Equilateral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 animBg="1"/>
      <p:bldP spid="675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9"/>
          <p:cNvSpPr>
            <a:spLocks noGrp="1" noChangeArrowheads="1"/>
          </p:cNvSpPr>
          <p:nvPr>
            <p:ph type="title" idx="4294967295"/>
          </p:nvPr>
        </p:nvSpPr>
        <p:spPr>
          <a:xfrm>
            <a:off x="819150" y="5129213"/>
            <a:ext cx="6778625" cy="1143000"/>
          </a:xfrm>
        </p:spPr>
        <p:txBody>
          <a:bodyPr/>
          <a:lstStyle/>
          <a:p>
            <a:r>
              <a:rPr lang="en-GB">
                <a:solidFill>
                  <a:schemeClr val="bg1"/>
                </a:solidFill>
              </a:rPr>
              <a:t>Triangular Equilateral</a:t>
            </a:r>
          </a:p>
        </p:txBody>
      </p:sp>
      <p:grpSp>
        <p:nvGrpSpPr>
          <p:cNvPr id="68625" name="Group 17"/>
          <p:cNvGrpSpPr>
            <a:grpSpLocks/>
          </p:cNvGrpSpPr>
          <p:nvPr/>
        </p:nvGrpSpPr>
        <p:grpSpPr bwMode="auto">
          <a:xfrm>
            <a:off x="900113" y="1557338"/>
            <a:ext cx="7299325" cy="3790950"/>
            <a:chOff x="1375" y="1120"/>
            <a:chExt cx="3117" cy="1618"/>
          </a:xfrm>
        </p:grpSpPr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2376" y="1374"/>
              <a:ext cx="1230" cy="1080"/>
            </a:xfrm>
            <a:custGeom>
              <a:avLst/>
              <a:gdLst>
                <a:gd name="T0" fmla="*/ 0 w 1230"/>
                <a:gd name="T1" fmla="*/ 1080 h 1080"/>
                <a:gd name="T2" fmla="*/ 612 w 1230"/>
                <a:gd name="T3" fmla="*/ 0 h 1080"/>
                <a:gd name="T4" fmla="*/ 1230 w 1230"/>
                <a:gd name="T5" fmla="*/ 1080 h 1080"/>
                <a:gd name="T6" fmla="*/ 0 w 1230"/>
                <a:gd name="T7" fmla="*/ 1080 h 10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0"/>
                <a:gd name="T13" fmla="*/ 0 h 1080"/>
                <a:gd name="T14" fmla="*/ 1230 w 1230"/>
                <a:gd name="T15" fmla="*/ 1080 h 10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0" h="1080">
                  <a:moveTo>
                    <a:pt x="0" y="1080"/>
                  </a:moveTo>
                  <a:lnTo>
                    <a:pt x="612" y="0"/>
                  </a:lnTo>
                  <a:lnTo>
                    <a:pt x="1230" y="1080"/>
                  </a:lnTo>
                  <a:lnTo>
                    <a:pt x="0" y="1080"/>
                  </a:lnTo>
                  <a:close/>
                </a:path>
              </a:pathLst>
            </a:custGeom>
            <a:gradFill rotWithShape="1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8612" name="Group 16"/>
            <p:cNvGrpSpPr>
              <a:grpSpLocks/>
            </p:cNvGrpSpPr>
            <p:nvPr/>
          </p:nvGrpSpPr>
          <p:grpSpPr bwMode="auto">
            <a:xfrm>
              <a:off x="1375" y="1120"/>
              <a:ext cx="3117" cy="1618"/>
              <a:chOff x="463" y="1384"/>
              <a:chExt cx="3621" cy="1880"/>
            </a:xfrm>
          </p:grpSpPr>
          <p:sp>
            <p:nvSpPr>
              <p:cNvPr id="68613" name="AutoShape 10"/>
              <p:cNvSpPr>
                <a:spLocks noChangeArrowheads="1"/>
              </p:cNvSpPr>
              <p:nvPr/>
            </p:nvSpPr>
            <p:spPr bwMode="auto">
              <a:xfrm>
                <a:off x="463" y="200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8614" name="AutoShape 11"/>
              <p:cNvSpPr>
                <a:spLocks noChangeArrowheads="1"/>
              </p:cNvSpPr>
              <p:nvPr/>
            </p:nvSpPr>
            <p:spPr bwMode="auto">
              <a:xfrm>
                <a:off x="2627" y="1384"/>
                <a:ext cx="1457" cy="126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68615" name="Freeform 12"/>
              <p:cNvSpPr>
                <a:spLocks/>
              </p:cNvSpPr>
              <p:nvPr/>
            </p:nvSpPr>
            <p:spPr bwMode="auto">
              <a:xfrm>
                <a:off x="1926" y="2646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6" name="Freeform 13"/>
              <p:cNvSpPr>
                <a:spLocks/>
              </p:cNvSpPr>
              <p:nvPr/>
            </p:nvSpPr>
            <p:spPr bwMode="auto">
              <a:xfrm>
                <a:off x="1200" y="1389"/>
                <a:ext cx="2154" cy="615"/>
              </a:xfrm>
              <a:custGeom>
                <a:avLst/>
                <a:gdLst>
                  <a:gd name="T0" fmla="*/ 0 w 2154"/>
                  <a:gd name="T1" fmla="*/ 615 h 615"/>
                  <a:gd name="T2" fmla="*/ 2154 w 2154"/>
                  <a:gd name="T3" fmla="*/ 0 h 615"/>
                  <a:gd name="T4" fmla="*/ 0 60000 65536"/>
                  <a:gd name="T5" fmla="*/ 0 60000 65536"/>
                  <a:gd name="T6" fmla="*/ 0 w 2154"/>
                  <a:gd name="T7" fmla="*/ 0 h 615"/>
                  <a:gd name="T8" fmla="*/ 2154 w 2154"/>
                  <a:gd name="T9" fmla="*/ 615 h 61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4" h="615">
                    <a:moveTo>
                      <a:pt x="0" y="615"/>
                    </a:moveTo>
                    <a:lnTo>
                      <a:pt x="2154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7" name="Line 14"/>
              <p:cNvSpPr>
                <a:spLocks noChangeShapeType="1"/>
              </p:cNvSpPr>
              <p:nvPr/>
            </p:nvSpPr>
            <p:spPr bwMode="auto">
              <a:xfrm flipH="1">
                <a:off x="480" y="2640"/>
                <a:ext cx="2160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8" name="Line 15"/>
              <p:cNvSpPr>
                <a:spLocks noChangeShapeType="1"/>
              </p:cNvSpPr>
              <p:nvPr/>
            </p:nvSpPr>
            <p:spPr bwMode="auto">
              <a:xfrm>
                <a:off x="3354" y="1384"/>
                <a:ext cx="726" cy="1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8619" name="Text Box 22"/>
          <p:cNvSpPr txBox="1">
            <a:spLocks noChangeArrowheads="1"/>
          </p:cNvSpPr>
          <p:nvPr/>
        </p:nvSpPr>
        <p:spPr bwMode="auto">
          <a:xfrm>
            <a:off x="2190750" y="419100"/>
            <a:ext cx="48387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2400"/>
              <a:t>Triangular Based Prisms</a:t>
            </a:r>
          </a:p>
        </p:txBody>
      </p:sp>
      <p:sp>
        <p:nvSpPr>
          <p:cNvPr id="68621" name="Rectangle 24"/>
          <p:cNvSpPr>
            <a:spLocks noChangeArrowheads="1"/>
          </p:cNvSpPr>
          <p:nvPr/>
        </p:nvSpPr>
        <p:spPr bwMode="auto">
          <a:xfrm>
            <a:off x="0" y="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8622" name="Rectangle 25"/>
          <p:cNvSpPr>
            <a:spLocks noChangeArrowheads="1"/>
          </p:cNvSpPr>
          <p:nvPr/>
        </p:nvSpPr>
        <p:spPr bwMode="auto">
          <a:xfrm>
            <a:off x="0" y="6686550"/>
            <a:ext cx="9144000" cy="17145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8623" name="Rectangle 26"/>
          <p:cNvSpPr>
            <a:spLocks noChangeArrowheads="1"/>
          </p:cNvSpPr>
          <p:nvPr/>
        </p:nvSpPr>
        <p:spPr bwMode="auto">
          <a:xfrm>
            <a:off x="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  <p:sp>
        <p:nvSpPr>
          <p:cNvPr id="68624" name="Rectangle 27"/>
          <p:cNvSpPr>
            <a:spLocks noChangeArrowheads="1"/>
          </p:cNvSpPr>
          <p:nvPr/>
        </p:nvSpPr>
        <p:spPr bwMode="auto">
          <a:xfrm>
            <a:off x="8953500" y="0"/>
            <a:ext cx="190500" cy="6858000"/>
          </a:xfrm>
          <a:prstGeom prst="rect">
            <a:avLst/>
          </a:prstGeom>
          <a:gradFill rotWithShape="1">
            <a:gsLst>
              <a:gs pos="0">
                <a:srgbClr val="93877D"/>
              </a:gs>
              <a:gs pos="50000">
                <a:srgbClr val="DECCBC"/>
              </a:gs>
              <a:gs pos="100000">
                <a:srgbClr val="93877D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141</Words>
  <Application>Microsoft Office PowerPoint</Application>
  <PresentationFormat>On-screen Show (4:3)</PresentationFormat>
  <Paragraphs>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Triangular Equilateral</vt:lpstr>
      <vt:lpstr>Slide 10</vt:lpstr>
      <vt:lpstr>Slide 11</vt:lpstr>
      <vt:lpstr>Slide 12</vt:lpstr>
      <vt:lpstr>Slide 13</vt:lpstr>
      <vt:lpstr>Worksheet 5</vt:lpstr>
      <vt:lpstr>Slide 15</vt:lpstr>
      <vt:lpstr>Pyramids</vt:lpstr>
      <vt:lpstr>Slide 17</vt:lpstr>
      <vt:lpstr>Pyramids</vt:lpstr>
      <vt:lpstr>Worksheet 6</vt:lpstr>
      <vt:lpstr>Slide 20</vt:lpstr>
      <vt:lpstr>Slide 21</vt:lpstr>
      <vt:lpstr>Slide 22</vt:lpstr>
      <vt:lpstr>Slide 23</vt:lpstr>
      <vt:lpstr>Slide 24</vt:lpstr>
      <vt:lpstr>Slide 25</vt:lpstr>
      <vt:lpstr>Worksheet 7</vt:lpstr>
    </vt:vector>
  </TitlesOfParts>
  <Company>Dalmain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Dalmain Primary School</dc:creator>
  <cp:lastModifiedBy>Noman Ahmed Pasha</cp:lastModifiedBy>
  <cp:revision>2</cp:revision>
  <dcterms:created xsi:type="dcterms:W3CDTF">2012-11-19T07:35:04Z</dcterms:created>
  <dcterms:modified xsi:type="dcterms:W3CDTF">2018-09-06T00:19:09Z</dcterms:modified>
</cp:coreProperties>
</file>